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sldIdLst>
    <p:sldId id="256" r:id="rId2"/>
    <p:sldId id="257" r:id="rId3"/>
    <p:sldId id="258" r:id="rId4"/>
    <p:sldId id="259" r:id="rId5"/>
    <p:sldId id="260" r:id="rId6"/>
    <p:sldId id="261" r:id="rId7"/>
    <p:sldId id="262" r:id="rId8"/>
    <p:sldId id="263" r:id="rId9"/>
    <p:sldId id="267" r:id="rId10"/>
    <p:sldId id="264" r:id="rId11"/>
    <p:sldId id="266" r:id="rId12"/>
    <p:sldId id="268" r:id="rId13"/>
    <p:sldId id="269" r:id="rId14"/>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p:restoredTop sz="94660"/>
  </p:normalViewPr>
  <p:slideViewPr>
    <p:cSldViewPr>
      <p:cViewPr varScale="1">
        <p:scale>
          <a:sx n="127" d="100"/>
          <a:sy n="127" d="100"/>
        </p:scale>
        <p:origin x="1038" y="90"/>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4275402" cy="3367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5588628" y="0"/>
            <a:ext cx="4275402" cy="336788"/>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2023/1/20</a:t>
            </a:fld>
            <a:endParaRPr kumimoji="1" lang="ja-JP" altLang="en-US"/>
          </a:p>
        </p:txBody>
      </p:sp>
      <p:sp>
        <p:nvSpPr>
          <p:cNvPr id="1102" name="スライド イメージ プレースホルダー 3"/>
          <p:cNvSpPr>
            <a:spLocks noGrp="1" noRot="1" noChangeAspect="1"/>
          </p:cNvSpPr>
          <p:nvPr>
            <p:ph type="sldImg" idx="2"/>
          </p:nvPr>
        </p:nvSpPr>
        <p:spPr>
          <a:xfrm>
            <a:off x="3108325" y="504825"/>
            <a:ext cx="3649663" cy="252571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6397806"/>
            <a:ext cx="4275402" cy="336788"/>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5588628" y="6397806"/>
            <a:ext cx="4275402" cy="336788"/>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四角形 9"/>
          <p:cNvSpPr>
            <a:spLocks noGrp="1" noRot="1" noChangeAspect="1"/>
          </p:cNvSpPr>
          <p:nvPr>
            <p:ph type="sldImg" idx="2"/>
          </p:nvPr>
        </p:nvSpPr>
        <p:spPr>
          <a:prstGeom prst="rect">
            <a:avLst/>
          </a:prstGeom>
        </p:spPr>
        <p:txBody>
          <a:bodyPr/>
          <a:lstStyle/>
          <a:p>
            <a:endParaRPr kumimoji="1" lang="ja-JP" altLang="en-US"/>
          </a:p>
        </p:txBody>
      </p:sp>
      <p:sp>
        <p:nvSpPr>
          <p:cNvPr id="1112" name="四角形 10"/>
          <p:cNvSpPr>
            <a:spLocks noGrp="1"/>
          </p:cNvSpPr>
          <p:nvPr>
            <p:ph type="body" sz="quarter" idx="3"/>
          </p:nvPr>
        </p:nvSpPr>
        <p:spPr>
          <a:prstGeom prst="rect">
            <a:avLst/>
          </a:prstGeom>
        </p:spPr>
        <p:txBody>
          <a:bodyPr/>
          <a:lstStyle/>
          <a:p>
            <a:endParaRPr kumimoji="1" lang="ja-JP" altLang="en-US"/>
          </a:p>
        </p:txBody>
      </p:sp>
      <p:sp>
        <p:nvSpPr>
          <p:cNvPr id="1113" name="四角形 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四角形 479"/>
          <p:cNvSpPr>
            <a:spLocks noGrp="1" noRot="1" noChangeAspect="1"/>
          </p:cNvSpPr>
          <p:nvPr>
            <p:ph type="sldImg" idx="2"/>
          </p:nvPr>
        </p:nvSpPr>
        <p:spPr>
          <a:prstGeom prst="rect">
            <a:avLst/>
          </a:prstGeom>
        </p:spPr>
        <p:txBody>
          <a:bodyPr/>
          <a:lstStyle/>
          <a:p>
            <a:endParaRPr kumimoji="1" lang="ja-JP" altLang="en-US"/>
          </a:p>
        </p:txBody>
      </p:sp>
      <p:sp>
        <p:nvSpPr>
          <p:cNvPr id="1133" name="四角形 480"/>
          <p:cNvSpPr>
            <a:spLocks noGrp="1"/>
          </p:cNvSpPr>
          <p:nvPr>
            <p:ph type="body" sz="quarter" idx="3"/>
          </p:nvPr>
        </p:nvSpPr>
        <p:spPr>
          <a:prstGeom prst="rect">
            <a:avLst/>
          </a:prstGeom>
        </p:spPr>
        <p:txBody>
          <a:bodyPr/>
          <a:lstStyle/>
          <a:p>
            <a:endParaRPr kumimoji="1" lang="ja-JP" altLang="en-US"/>
          </a:p>
        </p:txBody>
      </p:sp>
      <p:sp>
        <p:nvSpPr>
          <p:cNvPr id="1134" name="四角形 4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 name="四角形 973"/>
          <p:cNvSpPr>
            <a:spLocks noGrp="1" noRot="1" noChangeAspect="1"/>
          </p:cNvSpPr>
          <p:nvPr>
            <p:ph type="sldImg" idx="2"/>
          </p:nvPr>
        </p:nvSpPr>
        <p:spPr>
          <a:prstGeom prst="rect">
            <a:avLst/>
          </a:prstGeom>
        </p:spPr>
        <p:txBody>
          <a:bodyPr/>
          <a:lstStyle/>
          <a:p>
            <a:endParaRPr kumimoji="1" lang="ja-JP" altLang="en-US"/>
          </a:p>
        </p:txBody>
      </p:sp>
      <p:sp>
        <p:nvSpPr>
          <p:cNvPr id="1141" name="四角形 974"/>
          <p:cNvSpPr>
            <a:spLocks noGrp="1"/>
          </p:cNvSpPr>
          <p:nvPr>
            <p:ph type="body" sz="quarter" idx="3"/>
          </p:nvPr>
        </p:nvSpPr>
        <p:spPr>
          <a:prstGeom prst="rect">
            <a:avLst/>
          </a:prstGeom>
        </p:spPr>
        <p:txBody>
          <a:bodyPr/>
          <a:lstStyle/>
          <a:p>
            <a:endParaRPr kumimoji="1" lang="ja-JP" altLang="en-US"/>
          </a:p>
        </p:txBody>
      </p:sp>
      <p:sp>
        <p:nvSpPr>
          <p:cNvPr id="1142" name="四角形 97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95300" y="1652803"/>
            <a:ext cx="8915400" cy="13441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3"/>
            <a:ext cx="8915400" cy="423646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9"/>
            <a:ext cx="2228850" cy="5698644"/>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95300" y="1736813"/>
            <a:ext cx="8915400" cy="428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2023/1/20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95300" y="2948947"/>
            <a:ext cx="8915400" cy="1056117"/>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95300"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5109017"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5109017"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941645" y="212643"/>
            <a:ext cx="59436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09"/>
            <a:ext cx="59436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2023/1/20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95300" y="1736813"/>
            <a:ext cx="8915400" cy="4281339"/>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2023/1/20</a:t>
            </a:fld>
            <a:endParaRPr lang="ja-JP" altLang="en-US" dirty="0"/>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テキスト 478"/>
          <p:cNvSpPr txBox="1"/>
          <p:nvPr/>
        </p:nvSpPr>
        <p:spPr>
          <a:xfrm>
            <a:off x="168463" y="189000"/>
            <a:ext cx="9608537" cy="768548"/>
          </a:xfrm>
          <a:prstGeom prst="rect">
            <a:avLst/>
          </a:prstGeom>
        </p:spPr>
        <p:txBody>
          <a:bodyPr wrap="none">
            <a:spAutoFit/>
          </a:bodyPr>
          <a:lstStyle/>
          <a:p>
            <a:pPr>
              <a:defRPr lang="ja-JP" altLang="en-US"/>
            </a:pPr>
            <a:r>
              <a:rPr lang="ja-JP" altLang="en-US" sz="4400">
                <a:ln w="6350" cap="flat" cmpd="sng">
                  <a:solidFill>
                    <a:schemeClr val="accent1">
                      <a:lumMod val="50000"/>
                    </a:schemeClr>
                  </a:solidFill>
                  <a:prstDash val="solid"/>
                  <a:bevel/>
                </a:ln>
                <a:gradFill>
                  <a:gsLst>
                    <a:gs pos="0">
                      <a:schemeClr val="tx2">
                        <a:lumMod val="75000"/>
                      </a:schemeClr>
                    </a:gs>
                    <a:gs pos="50000">
                      <a:schemeClr val="tx2">
                        <a:lumMod val="50000"/>
                      </a:schemeClr>
                    </a:gs>
                    <a:gs pos="58000">
                      <a:schemeClr val="tx2">
                        <a:lumMod val="60000"/>
                        <a:lumOff val="40000"/>
                      </a:schemeClr>
                    </a:gs>
                  </a:gsLst>
                  <a:lin ang="16200000" scaled="0"/>
                  <a:tileRect/>
                </a:gradFill>
                <a:effectLst>
                  <a:outerShdw blurRad="60007" dist="241300" dir="13800000" sy="30000" kx="-1800000" algn="bl" rotWithShape="0">
                    <a:srgbClr val="000000">
                      <a:alpha val="32000"/>
                    </a:srgbClr>
                  </a:outerShdw>
                </a:effectLst>
              </a:rPr>
              <a:t>高知県の内水面漁業のルールについて</a:t>
            </a:r>
            <a:endParaRPr lang="ja-JP" altLang="en-US">
              <a:ln w="6350" cap="flat" cmpd="sng">
                <a:solidFill>
                  <a:schemeClr val="accent1">
                    <a:lumMod val="50000"/>
                  </a:schemeClr>
                </a:solidFill>
                <a:prstDash val="solid"/>
                <a:bevel/>
              </a:ln>
              <a:gradFill>
                <a:gsLst>
                  <a:gs pos="0">
                    <a:schemeClr val="tx2">
                      <a:lumMod val="75000"/>
                    </a:schemeClr>
                  </a:gs>
                  <a:gs pos="50000">
                    <a:schemeClr val="tx2">
                      <a:lumMod val="50000"/>
                    </a:schemeClr>
                  </a:gs>
                  <a:gs pos="58000">
                    <a:schemeClr val="tx2">
                      <a:lumMod val="60000"/>
                      <a:lumOff val="40000"/>
                    </a:schemeClr>
                  </a:gs>
                </a:gsLst>
                <a:lin ang="16200000" scaled="0"/>
                <a:tileRect/>
              </a:gradFill>
              <a:effectLst>
                <a:outerShdw blurRad="60007" dist="241300" dir="13800000" sy="30000" kx="-1800000" algn="bl" rotWithShape="0">
                  <a:srgbClr val="000000">
                    <a:alpha val="32000"/>
                  </a:srgbClr>
                </a:outerShdw>
              </a:effectLst>
            </a:endParaRPr>
          </a:p>
        </p:txBody>
      </p:sp>
      <p:sp>
        <p:nvSpPr>
          <p:cNvPr id="1108" name="テキスト 479"/>
          <p:cNvSpPr txBox="1"/>
          <p:nvPr/>
        </p:nvSpPr>
        <p:spPr>
          <a:xfrm>
            <a:off x="4933269" y="5904786"/>
            <a:ext cx="5014331" cy="953214"/>
          </a:xfrm>
          <a:prstGeom prst="rect">
            <a:avLst/>
          </a:prstGeom>
        </p:spPr>
        <p:txBody>
          <a:bodyPr wrap="none">
            <a:spAutoFit/>
          </a:bodyPr>
          <a:lstStyle/>
          <a:p>
            <a:pPr>
              <a:defRPr lang="ja-JP" altLang="en-US"/>
            </a:pPr>
            <a:r>
              <a:rPr lang="ja-JP" altLang="en-US" sz="2800"/>
              <a:t>令和５年1月20日（金）</a:t>
            </a:r>
          </a:p>
          <a:p>
            <a:pPr>
              <a:defRPr lang="ja-JP" altLang="en-US"/>
            </a:pPr>
            <a:r>
              <a:rPr lang="ja-JP" altLang="en-US" sz="2800"/>
              <a:t>高知県 水産振興部 漁業管理課</a:t>
            </a:r>
            <a:endParaRPr lang="ja-JP" altLang="en-US" sz="3200"/>
          </a:p>
        </p:txBody>
      </p:sp>
      <p:pic>
        <p:nvPicPr>
          <p:cNvPr id="1109" name="図 509"/>
          <p:cNvPicPr>
            <a:picLocks noChangeAspect="1"/>
          </p:cNvPicPr>
          <p:nvPr/>
        </p:nvPicPr>
        <p:blipFill>
          <a:blip r:embed="rId3"/>
          <a:stretch>
            <a:fillRect/>
          </a:stretch>
        </p:blipFill>
        <p:spPr>
          <a:xfrm>
            <a:off x="3213505" y="1147955"/>
            <a:ext cx="3439528" cy="45850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 name="テキスト 57"/>
          <p:cNvSpPr txBox="1"/>
          <p:nvPr/>
        </p:nvSpPr>
        <p:spPr>
          <a:xfrm>
            <a:off x="50222" y="37117"/>
            <a:ext cx="6242231" cy="583883"/>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defRPr lang="ja-JP" altLang="en-US"/>
            </a:pPr>
            <a:r>
              <a:rPr lang="ja-JP" altLang="en-US" sz="3200"/>
              <a:t>③内水面漁場管理委員会指示とは</a:t>
            </a:r>
          </a:p>
        </p:txBody>
      </p:sp>
      <p:sp>
        <p:nvSpPr>
          <p:cNvPr id="1178" name="テキスト 63"/>
          <p:cNvSpPr txBox="1"/>
          <p:nvPr/>
        </p:nvSpPr>
        <p:spPr>
          <a:xfrm>
            <a:off x="96080" y="646677"/>
            <a:ext cx="9401750" cy="1630323"/>
          </a:xfrm>
          <a:prstGeom prst="rect">
            <a:avLst/>
          </a:prstGeom>
        </p:spPr>
        <p:txBody>
          <a:bodyPr wrap="none">
            <a:spAutoFit/>
          </a:bodyPr>
          <a:lstStyle/>
          <a:p>
            <a:pPr>
              <a:defRPr lang="ja-JP" altLang="en-US"/>
            </a:pPr>
            <a:r>
              <a:rPr lang="ja-JP" altLang="en-US" sz="2800" b="1" u="sng"/>
              <a:t>○　内水面漁場管理委員会とは</a:t>
            </a:r>
            <a:endParaRPr lang="ja-JP" altLang="en-US" sz="3200" b="1" u="sng"/>
          </a:p>
          <a:p>
            <a:pPr>
              <a:defRPr lang="ja-JP" altLang="en-US"/>
            </a:pPr>
            <a:r>
              <a:rPr lang="ja-JP" altLang="en-US" sz="2400"/>
              <a:t>　　・　地方自治法及び漁業法に基づき設置された諮問機関</a:t>
            </a:r>
            <a:endParaRPr lang="ja-JP" altLang="en-US" sz="2000"/>
          </a:p>
          <a:p>
            <a:pPr>
              <a:defRPr lang="ja-JP" altLang="en-US"/>
            </a:pPr>
            <a:r>
              <a:rPr lang="ja-JP" altLang="en-US" sz="2000"/>
              <a:t>      </a:t>
            </a:r>
            <a:r>
              <a:rPr lang="ja-JP" altLang="en-US" sz="2400"/>
              <a:t> ・　高知県の区域内に存する内水面における水産動植物の採捕及び</a:t>
            </a:r>
          </a:p>
          <a:p>
            <a:pPr>
              <a:defRPr lang="ja-JP" altLang="en-US"/>
            </a:pPr>
            <a:r>
              <a:rPr lang="ja-JP" altLang="en-US" sz="2400"/>
              <a:t>　　　　増殖に関する事項を処理する</a:t>
            </a:r>
            <a:endParaRPr lang="ja-JP" altLang="en-US" sz="2400" b="1" u="sng"/>
          </a:p>
        </p:txBody>
      </p:sp>
      <p:graphicFrame>
        <p:nvGraphicFramePr>
          <p:cNvPr id="1181" name="四角形 66"/>
          <p:cNvGraphicFramePr>
            <a:graphicFrameLocks noGrp="1"/>
          </p:cNvGraphicFramePr>
          <p:nvPr/>
        </p:nvGraphicFramePr>
        <p:xfrm>
          <a:off x="582436" y="3861000"/>
          <a:ext cx="8618560" cy="2852995"/>
        </p:xfrm>
        <a:graphic>
          <a:graphicData uri="http://schemas.openxmlformats.org/drawingml/2006/table">
            <a:tbl>
              <a:tblPr/>
              <a:tblGrid>
                <a:gridCol w="507938">
                  <a:extLst>
                    <a:ext uri="{9D8B030D-6E8A-4147-A177-3AD203B41FA5}">
                      <a16:colId xmlns:a16="http://schemas.microsoft.com/office/drawing/2014/main" val="20000"/>
                    </a:ext>
                  </a:extLst>
                </a:gridCol>
                <a:gridCol w="581670">
                  <a:extLst>
                    <a:ext uri="{9D8B030D-6E8A-4147-A177-3AD203B41FA5}">
                      <a16:colId xmlns:a16="http://schemas.microsoft.com/office/drawing/2014/main" val="20001"/>
                    </a:ext>
                  </a:extLst>
                </a:gridCol>
                <a:gridCol w="884795">
                  <a:extLst>
                    <a:ext uri="{9D8B030D-6E8A-4147-A177-3AD203B41FA5}">
                      <a16:colId xmlns:a16="http://schemas.microsoft.com/office/drawing/2014/main" val="20002"/>
                    </a:ext>
                  </a:extLst>
                </a:gridCol>
                <a:gridCol w="2334877">
                  <a:extLst>
                    <a:ext uri="{9D8B030D-6E8A-4147-A177-3AD203B41FA5}">
                      <a16:colId xmlns:a16="http://schemas.microsoft.com/office/drawing/2014/main" val="20003"/>
                    </a:ext>
                  </a:extLst>
                </a:gridCol>
                <a:gridCol w="507938">
                  <a:extLst>
                    <a:ext uri="{9D8B030D-6E8A-4147-A177-3AD203B41FA5}">
                      <a16:colId xmlns:a16="http://schemas.microsoft.com/office/drawing/2014/main" val="20004"/>
                    </a:ext>
                  </a:extLst>
                </a:gridCol>
                <a:gridCol w="581670">
                  <a:extLst>
                    <a:ext uri="{9D8B030D-6E8A-4147-A177-3AD203B41FA5}">
                      <a16:colId xmlns:a16="http://schemas.microsoft.com/office/drawing/2014/main" val="20005"/>
                    </a:ext>
                  </a:extLst>
                </a:gridCol>
                <a:gridCol w="884795">
                  <a:extLst>
                    <a:ext uri="{9D8B030D-6E8A-4147-A177-3AD203B41FA5}">
                      <a16:colId xmlns:a16="http://schemas.microsoft.com/office/drawing/2014/main" val="20006"/>
                    </a:ext>
                  </a:extLst>
                </a:gridCol>
                <a:gridCol w="2334877">
                  <a:extLst>
                    <a:ext uri="{9D8B030D-6E8A-4147-A177-3AD203B41FA5}">
                      <a16:colId xmlns:a16="http://schemas.microsoft.com/office/drawing/2014/main" val="20007"/>
                    </a:ext>
                  </a:extLst>
                </a:gridCol>
              </a:tblGrid>
              <a:tr h="259993">
                <a:tc>
                  <a:txBody>
                    <a:bodyPr/>
                    <a:lstStyle/>
                    <a:p>
                      <a:pPr algn="ctr"/>
                      <a:r>
                        <a:rPr lang="ja-JP" altLang="en-US" sz="900">
                          <a:latin typeface="ＭＳ Ｐゴシック"/>
                        </a:rPr>
                        <a:t>区　分</a:t>
                      </a:r>
                      <a:endParaRPr kumimoji="1" lang="ja-JP" altLang="en-US" sz="2000" dirty="0"/>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職　名</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氏　名</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現　　　　　　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区　分</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職　名</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氏　名</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tc>
                  <a:txBody>
                    <a:bodyPr/>
                    <a:lstStyle/>
                    <a:p>
                      <a:pPr algn="ctr"/>
                      <a:r>
                        <a:rPr lang="ja-JP" altLang="en-US" sz="900">
                          <a:latin typeface="ＭＳ Ｐゴシック"/>
                        </a:rPr>
                        <a:t>現　　　　　　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432167">
                <a:tc rowSpan="4">
                  <a:txBody>
                    <a:bodyPr/>
                    <a:lstStyle/>
                    <a:p>
                      <a:pPr algn="ctr"/>
                      <a:r>
                        <a:rPr lang="ja-JP" altLang="en-US" sz="900">
                          <a:latin typeface="ＭＳ Ｐゴシック"/>
                        </a:rPr>
                        <a:t>漁業者代表</a:t>
                      </a:r>
                      <a:endParaRPr kumimoji="1" lang="ja-JP" altLang="en-US" sz="2000" dirty="0"/>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会長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林田　千秋</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高知県内水面漁業協同組合連合会　代表理事会長</a:t>
                      </a:r>
                      <a:br>
                        <a:rPr lang="ja-JP" altLang="en-US" sz="1200">
                          <a:latin typeface="ＭＳ Ｐゴシック"/>
                        </a:rPr>
                      </a:br>
                      <a:r>
                        <a:rPr lang="ja-JP" altLang="en-US" sz="800">
                          <a:latin typeface="ＭＳ Ｐゴシック"/>
                        </a:rPr>
                        <a:t>奈半利川淡水漁業協同組合　代表理事組合長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a:r>
                        <a:rPr lang="ja-JP" altLang="en-US" sz="900">
                          <a:latin typeface="ＭＳ Ｐゴシック"/>
                        </a:rPr>
                        <a:t>学識経験</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川村　寛二</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高知県淡水養殖漁業協同組合　組合長</a:t>
                      </a:r>
                      <a:br>
                        <a:rPr lang="ja-JP" altLang="en-US" sz="1200">
                          <a:latin typeface="ＭＳ Ｐゴシック"/>
                        </a:rPr>
                      </a:br>
                      <a:r>
                        <a:rPr lang="ja-JP" altLang="en-US" sz="800">
                          <a:latin typeface="ＭＳ Ｐゴシック"/>
                        </a:rPr>
                        <a:t>高知県養鰻生産者協議会　会長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2167">
                <a:tc vMerge="1">
                  <a:txBody>
                    <a:bodyPr/>
                    <a:lstStyle/>
                    <a:p>
                      <a:endParaRPr kumimoji="1" lang="ja-JP" altLang="en-US" sz="2000" dirty="0"/>
                    </a:p>
                  </a:txBody>
                  <a:tcPr>
                    <a:lnL>
                      <a:noFill/>
                    </a:lnL>
                    <a:lnR>
                      <a:noFill/>
                    </a:lnR>
                    <a:lnT>
                      <a:noFill/>
                    </a:lnT>
                    <a:lnB>
                      <a:noFill/>
                    </a:lnB>
                  </a:tcPr>
                </a:tc>
                <a:tc>
                  <a:txBody>
                    <a:bodyPr/>
                    <a:lstStyle/>
                    <a:p>
                      <a:pPr algn="ctr"/>
                      <a:r>
                        <a:rPr lang="ja-JP" altLang="en-US" sz="900">
                          <a:latin typeface="ＭＳ Ｐゴシック"/>
                        </a:rPr>
                        <a:t>会長代理</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筒井　一水</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仁淀川漁業協同組合　理事</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山下　慎吾</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環境省　自然専門官</a:t>
                      </a:r>
                      <a:br>
                        <a:rPr lang="ja-JP" altLang="en-US" sz="1200">
                          <a:latin typeface="ＭＳ Ｐゴシック"/>
                        </a:rPr>
                      </a:br>
                      <a:r>
                        <a:rPr lang="ja-JP" altLang="en-US" sz="800">
                          <a:latin typeface="ＭＳ Ｐゴシック"/>
                        </a:rPr>
                        <a:t>高知工科大学環境理工学群　非常勤講師</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2167">
                <a:tc vMerge="1">
                  <a:txBody>
                    <a:bodyPr/>
                    <a:lstStyle/>
                    <a:p>
                      <a:endParaRPr kumimoji="1" lang="ja-JP" altLang="en-US" sz="2000" dirty="0"/>
                    </a:p>
                  </a:txBody>
                  <a:tcPr>
                    <a:lnL>
                      <a:noFill/>
                    </a:lnL>
                    <a:lnR>
                      <a:noFill/>
                    </a:lnR>
                    <a:lnT>
                      <a:noFill/>
                    </a:lnT>
                    <a:lnB>
                      <a:noFill/>
                    </a:lnB>
                  </a:tcPr>
                </a:tc>
                <a:tc>
                  <a:txBody>
                    <a:bodyPr/>
                    <a:lstStyle/>
                    <a:p>
                      <a:pPr algn="ctr"/>
                      <a:r>
                        <a:rPr lang="ja-JP" altLang="en-US" sz="900">
                          <a:latin typeface="ＭＳ Ｐゴシック"/>
                        </a:rPr>
                        <a:t>委員</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御処野　誠</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野根川漁業協同組合　代表理事組合長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百田　美知</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薬膳・和食研究家</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167">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大木　正行</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四万十川漁連　理事</a:t>
                      </a:r>
                      <a:br>
                        <a:rPr lang="ja-JP" altLang="en-US" sz="1200">
                          <a:latin typeface="ＭＳ Ｐゴシック"/>
                        </a:rPr>
                      </a:br>
                      <a:r>
                        <a:rPr lang="ja-JP" altLang="en-US" sz="800">
                          <a:latin typeface="ＭＳ Ｐゴシック"/>
                        </a:rPr>
                        <a:t>四万十川中央漁業協同組合　副組合長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堀澤　栄</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高知工科大学工学部環境理工学群　教授</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2167">
                <a:tc rowSpan="2">
                  <a:txBody>
                    <a:bodyPr/>
                    <a:lstStyle/>
                    <a:p>
                      <a:pPr algn="ctr"/>
                      <a:r>
                        <a:rPr lang="ja-JP" altLang="en-US" sz="900">
                          <a:latin typeface="ＭＳ Ｐゴシック"/>
                        </a:rPr>
                        <a:t>採捕者代表</a:t>
                      </a:r>
                      <a:endParaRPr kumimoji="1" lang="ja-JP" altLang="en-US" sz="2000" dirty="0"/>
                    </a:p>
                  </a:txBody>
                  <a:tcPr marL="0" marR="0" marT="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島崎　章</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高知新聞写真部　元副部長</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a:r>
                        <a:rPr lang="ja-JP" altLang="en-US" sz="900">
                          <a:latin typeface="ＭＳ Ｐゴシック"/>
                        </a:rPr>
                        <a:t>　</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r>
                        <a:rPr lang="ja-JP" altLang="en-US" sz="800">
                          <a:latin typeface="ＭＳ Ｐゴシック"/>
                        </a:rPr>
                        <a:t>　</a:t>
                      </a:r>
                      <a:endParaRPr kumimoji="1" lang="ja-JP" altLang="en-US" sz="2000" dirty="0"/>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ja-JP" altLang="en-US" sz="900">
                          <a:latin typeface="ＭＳ Ｐゴシック"/>
                        </a:rPr>
                        <a:t>　</a:t>
                      </a:r>
                      <a:endParaRPr kumimoji="1" lang="ja-JP" altLang="en-US" sz="2000" dirty="0"/>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a:r>
                        <a:rPr lang="ja-JP" altLang="en-US" sz="800">
                          <a:latin typeface="ＭＳ Ｐゴシック"/>
                        </a:rPr>
                        <a:t>　</a:t>
                      </a:r>
                      <a:endParaRPr kumimoji="1" lang="ja-JP" altLang="en-US" sz="2000" dirty="0"/>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5"/>
                  </a:ext>
                </a:extLst>
              </a:tr>
              <a:tr h="432167">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altLang="en-US" sz="900">
                          <a:latin typeface="ＭＳ Ｐゴシック"/>
                        </a:rPr>
                        <a:t>西脇　亜紀</a:t>
                      </a:r>
                      <a:endParaRPr kumimoji="1" lang="ja-JP" altLang="en-US" sz="20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a:latin typeface="ＭＳ Ｐゴシック"/>
                        </a:rPr>
                        <a:t>鮎釣り師</a:t>
                      </a:r>
                      <a:br>
                        <a:rPr lang="ja-JP" altLang="en-US" sz="1200">
                          <a:latin typeface="ＭＳ Ｐゴシック"/>
                        </a:rPr>
                      </a:br>
                      <a:r>
                        <a:rPr lang="ja-JP" altLang="en-US" sz="800">
                          <a:latin typeface="ＭＳ Ｐゴシック"/>
                        </a:rPr>
                        <a:t>鮎屋仁淀川　代表</a:t>
                      </a:r>
                      <a:endParaRPr kumimoji="1" lang="ja-JP" altLang="en-US" sz="2000" dirty="0"/>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sz="2000" dirty="0"/>
                    </a:p>
                  </a:txBody>
                  <a:tcPr>
                    <a:lnL>
                      <a:noFill/>
                    </a:lnL>
                    <a:lnR>
                      <a:noFill/>
                    </a:lnR>
                    <a:lnT>
                      <a:noFill/>
                    </a:lnT>
                    <a:lnB>
                      <a:noFill/>
                    </a:lnB>
                  </a:tcPr>
                </a:tc>
                <a:tc>
                  <a:txBody>
                    <a:bodyPr/>
                    <a:lstStyle/>
                    <a:p>
                      <a:pPr algn="ctr"/>
                      <a:r>
                        <a:rPr lang="ja-JP" altLang="en-US" sz="800">
                          <a:latin typeface="ＭＳ Ｐゴシック"/>
                        </a:rPr>
                        <a:t>　</a:t>
                      </a:r>
                      <a:endParaRPr kumimoji="1" lang="ja-JP" altLang="en-US" sz="2000" dirty="0"/>
                    </a:p>
                  </a:txBody>
                  <a:tcPr marL="0" marR="0" marT="0" marB="0" anchor="ctr">
                    <a:lnL>
                      <a:noFill/>
                    </a:lnL>
                    <a:lnR>
                      <a:noFill/>
                    </a:lnR>
                    <a:lnT>
                      <a:noFill/>
                    </a:lnT>
                    <a:lnB>
                      <a:noFill/>
                    </a:lnB>
                  </a:tcPr>
                </a:tc>
                <a:tc>
                  <a:txBody>
                    <a:bodyPr/>
                    <a:lstStyle/>
                    <a:p>
                      <a:pPr algn="ctr"/>
                      <a:r>
                        <a:rPr lang="ja-JP" altLang="en-US" sz="900">
                          <a:latin typeface="ＭＳ Ｐゴシック"/>
                        </a:rPr>
                        <a:t>　</a:t>
                      </a:r>
                      <a:endParaRPr kumimoji="1" lang="ja-JP" altLang="en-US" sz="2000" dirty="0"/>
                    </a:p>
                  </a:txBody>
                  <a:tcPr marL="0" marR="0" marT="0" marB="0" anchor="ctr">
                    <a:lnL>
                      <a:noFill/>
                    </a:lnL>
                    <a:lnR>
                      <a:noFill/>
                    </a:lnR>
                    <a:lnT>
                      <a:noFill/>
                    </a:lnT>
                    <a:lnB>
                      <a:noFill/>
                    </a:lnB>
                  </a:tcPr>
                </a:tc>
                <a:tc>
                  <a:txBody>
                    <a:bodyPr/>
                    <a:lstStyle/>
                    <a:p>
                      <a:pPr algn="l"/>
                      <a:r>
                        <a:rPr lang="ja-JP" altLang="en-US" sz="800">
                          <a:latin typeface="ＭＳ Ｐゴシック"/>
                        </a:rPr>
                        <a:t>　</a:t>
                      </a:r>
                      <a:endParaRPr kumimoji="1" lang="ja-JP" altLang="en-US" dirty="0"/>
                    </a:p>
                  </a:txBody>
                  <a:tcPr marL="0" marR="0" marT="0" marB="0" anchor="ctr">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182" name="テキスト 67"/>
          <p:cNvSpPr txBox="1"/>
          <p:nvPr/>
        </p:nvSpPr>
        <p:spPr>
          <a:xfrm>
            <a:off x="100750" y="2179323"/>
            <a:ext cx="9028250" cy="1630323"/>
          </a:xfrm>
          <a:prstGeom prst="rect">
            <a:avLst/>
          </a:prstGeom>
        </p:spPr>
        <p:txBody>
          <a:bodyPr wrap="none">
            <a:spAutoFit/>
          </a:bodyPr>
          <a:lstStyle/>
          <a:p>
            <a:pPr>
              <a:defRPr lang="ja-JP" altLang="en-US"/>
            </a:pPr>
            <a:r>
              <a:rPr lang="ja-JP" altLang="en-US" sz="2800" b="1" u="sng"/>
              <a:t>○　委員の構成</a:t>
            </a:r>
            <a:endParaRPr lang="ja-JP" altLang="en-US" sz="2400"/>
          </a:p>
          <a:p>
            <a:pPr>
              <a:defRPr lang="ja-JP" altLang="en-US"/>
            </a:pPr>
            <a:r>
              <a:rPr lang="ja-JP" altLang="en-US" sz="2400"/>
              <a:t>　　・　高知県の内水面において漁業を営む者の代表、水産動植物の</a:t>
            </a:r>
            <a:endParaRPr lang="ja-JP" altLang="en-US" sz="2000"/>
          </a:p>
          <a:p>
            <a:pPr>
              <a:defRPr lang="ja-JP" altLang="en-US"/>
            </a:pPr>
            <a:r>
              <a:rPr lang="ja-JP" altLang="en-US" sz="2400"/>
              <a:t>　　　　採捕をする者の代表、学識経験者の中から知事が選任する</a:t>
            </a:r>
          </a:p>
          <a:p>
            <a:pPr>
              <a:defRPr lang="ja-JP" altLang="en-US"/>
            </a:pPr>
            <a:r>
              <a:rPr lang="ja-JP" altLang="en-US" sz="2400"/>
              <a:t>　　　　１０名で構成される。</a:t>
            </a:r>
            <a:endParaRPr lang="ja-JP" altLang="en-US" sz="2400" b="1" u="sn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 name="テキスト 83"/>
          <p:cNvSpPr txBox="1"/>
          <p:nvPr/>
        </p:nvSpPr>
        <p:spPr>
          <a:xfrm>
            <a:off x="0" y="117000"/>
            <a:ext cx="9472282" cy="1753433"/>
          </a:xfrm>
          <a:prstGeom prst="rect">
            <a:avLst/>
          </a:prstGeom>
        </p:spPr>
        <p:txBody>
          <a:bodyPr wrap="none">
            <a:spAutoFit/>
          </a:bodyPr>
          <a:lstStyle/>
          <a:p>
            <a:pPr>
              <a:defRPr lang="ja-JP" altLang="en-US"/>
            </a:pPr>
            <a:r>
              <a:rPr lang="ja-JP" altLang="en-US" sz="2800" b="1" u="sng"/>
              <a:t>○　内水面漁場管理委員会指示とは</a:t>
            </a:r>
            <a:endParaRPr lang="ja-JP" altLang="en-US"/>
          </a:p>
          <a:p>
            <a:pPr>
              <a:defRPr lang="ja-JP" altLang="en-US"/>
            </a:pPr>
            <a:r>
              <a:rPr lang="ja-JP" altLang="en-US" sz="2000" b="0" u="none"/>
              <a:t>　　・内水面漁場管理委員会が水産動植物の繁殖保護や，漁業権等の行使の適正化，</a:t>
            </a:r>
          </a:p>
          <a:p>
            <a:pPr>
              <a:defRPr lang="ja-JP" altLang="en-US"/>
            </a:pPr>
            <a:r>
              <a:rPr lang="ja-JP" altLang="en-US" sz="2000" b="0" u="none"/>
              <a:t>　　　漁場の使用に関する紛争の防止又は解決を図る等のために発出する指示</a:t>
            </a:r>
          </a:p>
          <a:p>
            <a:pPr>
              <a:defRPr lang="ja-JP" altLang="en-US"/>
            </a:pPr>
            <a:r>
              <a:rPr lang="ja-JP" altLang="en-US" sz="2000" b="0" u="none"/>
              <a:t>　　・その内容は，関係者に対し，水産動植物の採捕に関する制限又は禁止，漁業者や</a:t>
            </a:r>
          </a:p>
          <a:p>
            <a:pPr>
              <a:defRPr lang="ja-JP" altLang="en-US"/>
            </a:pPr>
            <a:r>
              <a:rPr lang="ja-JP" altLang="en-US" sz="2000" b="0" u="none"/>
              <a:t>　　　漁具の数に関する制限，漁場の利用に関する制限などについて</a:t>
            </a:r>
          </a:p>
        </p:txBody>
      </p:sp>
      <p:sp>
        <p:nvSpPr>
          <p:cNvPr id="1199" name="テキスト 84"/>
          <p:cNvSpPr txBox="1"/>
          <p:nvPr/>
        </p:nvSpPr>
        <p:spPr>
          <a:xfrm>
            <a:off x="0" y="2205000"/>
            <a:ext cx="9743189" cy="2061210"/>
          </a:xfrm>
          <a:prstGeom prst="rect">
            <a:avLst/>
          </a:prstGeom>
        </p:spPr>
        <p:txBody>
          <a:bodyPr wrap="none">
            <a:spAutoFit/>
          </a:bodyPr>
          <a:lstStyle/>
          <a:p>
            <a:pPr>
              <a:defRPr lang="ja-JP" altLang="en-US"/>
            </a:pPr>
            <a:r>
              <a:rPr lang="ja-JP" altLang="en-US" sz="2800" b="1" u="sng"/>
              <a:t>○　発出されている高知県内水面漁場管理委員会指示</a:t>
            </a:r>
            <a:endParaRPr lang="ja-JP" altLang="en-US"/>
          </a:p>
          <a:p>
            <a:pPr>
              <a:defRPr lang="ja-JP" altLang="en-US"/>
            </a:pPr>
            <a:r>
              <a:rPr lang="ja-JP" altLang="en-US" sz="2000" b="0" u="none"/>
              <a:t>　　・第９１号　コイ（マゴイ及びニシキゴイ）の持ち出し及び放流の制限並びに遺棄の禁止 </a:t>
            </a:r>
          </a:p>
          <a:p>
            <a:pPr>
              <a:defRPr lang="ja-JP" altLang="en-US"/>
            </a:pPr>
            <a:r>
              <a:rPr lang="ja-JP" altLang="en-US" sz="2000" b="0" u="none"/>
              <a:t>　　　（委員会指示第９１号の水面の範囲を定める告示） 　　</a:t>
            </a:r>
          </a:p>
          <a:p>
            <a:pPr>
              <a:defRPr lang="ja-JP" altLang="en-US"/>
            </a:pPr>
            <a:r>
              <a:rPr lang="ja-JP" altLang="en-US" sz="2000" b="0" u="none"/>
              <a:t>　　・第１００号　もくずがにの採捕の禁止についての指示（内水面）</a:t>
            </a:r>
          </a:p>
          <a:p>
            <a:pPr>
              <a:defRPr lang="ja-JP" altLang="en-US"/>
            </a:pPr>
            <a:r>
              <a:rPr lang="ja-JP" altLang="en-US" sz="2000" b="0" u="none"/>
              <a:t>　　・第１０１号　てながえび類の採捕の禁止についての指示</a:t>
            </a:r>
          </a:p>
          <a:p>
            <a:pPr>
              <a:defRPr lang="ja-JP" altLang="en-US"/>
            </a:pPr>
            <a:r>
              <a:rPr lang="ja-JP" altLang="en-US" sz="2000" b="0" u="none"/>
              <a:t>　　・第１０２号　にほんうなぎの採捕の禁止についての指示（内水面）</a:t>
            </a:r>
          </a:p>
        </p:txBody>
      </p:sp>
      <p:sp>
        <p:nvSpPr>
          <p:cNvPr id="1200" name="テキスト 85"/>
          <p:cNvSpPr txBox="1"/>
          <p:nvPr/>
        </p:nvSpPr>
        <p:spPr>
          <a:xfrm>
            <a:off x="2649000" y="4941000"/>
            <a:ext cx="3560408" cy="460772"/>
          </a:xfrm>
          <a:prstGeom prst="rect">
            <a:avLst/>
          </a:prstGeom>
        </p:spPr>
        <p:txBody>
          <a:bodyPr wrap="none">
            <a:spAutoFit/>
          </a:bodyPr>
          <a:lstStyle/>
          <a:p>
            <a:pPr algn="l">
              <a:defRPr lang="ja-JP" altLang="en-US"/>
            </a:pPr>
            <a:r>
              <a:rPr lang="ja-JP" altLang="en-US" sz="24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rPr>
              <a:t>委員会指示をご覧ください</a:t>
            </a:r>
            <a:endParaRPr lang="ja-JP" altLang="en-US" sz="20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6" name="テキスト 91"/>
          <p:cNvSpPr txBox="1"/>
          <p:nvPr/>
        </p:nvSpPr>
        <p:spPr>
          <a:xfrm>
            <a:off x="129003" y="347120"/>
            <a:ext cx="9347248" cy="1445657"/>
          </a:xfrm>
          <a:prstGeom prst="rect">
            <a:avLst/>
          </a:prstGeom>
        </p:spPr>
        <p:txBody>
          <a:bodyPr wrap="none">
            <a:spAutoFit/>
          </a:bodyPr>
          <a:lstStyle/>
          <a:p>
            <a:pPr>
              <a:defRPr lang="ja-JP" altLang="en-US"/>
            </a:pPr>
            <a:r>
              <a:rPr lang="ja-JP" altLang="en-US" sz="2800" b="1" u="sng"/>
              <a:t>○　内水面漁場管理委員会指示を違反した場合</a:t>
            </a:r>
            <a:endParaRPr lang="ja-JP" altLang="en-US"/>
          </a:p>
          <a:p>
            <a:pPr>
              <a:defRPr lang="ja-JP" altLang="en-US"/>
            </a:pPr>
            <a:r>
              <a:rPr lang="ja-JP" altLang="en-US" sz="2000" b="0" u="none"/>
              <a:t>　　指示だけでは法的効力はないが、指示を裏打ちする知事の命令によって</a:t>
            </a:r>
          </a:p>
          <a:p>
            <a:pPr>
              <a:defRPr lang="ja-JP" altLang="en-US"/>
            </a:pPr>
            <a:r>
              <a:rPr lang="ja-JP" altLang="en-US" sz="2000" b="0" u="none"/>
              <a:t>　　法的効力を生じる。この命令に違反した場合に1年以下の懲役若しくは50万円以下</a:t>
            </a:r>
          </a:p>
          <a:p>
            <a:pPr>
              <a:defRPr lang="ja-JP" altLang="en-US"/>
            </a:pPr>
            <a:r>
              <a:rPr lang="ja-JP" altLang="en-US" sz="2000" b="0" u="none"/>
              <a:t>　　の罰金の罰則が適用される。（漁業法第191条）　　</a:t>
            </a:r>
          </a:p>
        </p:txBody>
      </p:sp>
      <p:pic>
        <p:nvPicPr>
          <p:cNvPr id="1207" name="図 92"/>
          <p:cNvPicPr>
            <a:picLocks noChangeAspect="1"/>
          </p:cNvPicPr>
          <p:nvPr/>
        </p:nvPicPr>
        <p:blipFill>
          <a:blip r:embed="rId2"/>
          <a:stretch>
            <a:fillRect/>
          </a:stretch>
        </p:blipFill>
        <p:spPr>
          <a:xfrm>
            <a:off x="1037677" y="1928138"/>
            <a:ext cx="7529900" cy="4566209"/>
          </a:xfrm>
          <a:prstGeom prst="rect">
            <a:avLst/>
          </a:prstGeom>
        </p:spPr>
      </p:pic>
      <p:sp>
        <p:nvSpPr>
          <p:cNvPr id="1208" name="テキスト 93"/>
          <p:cNvSpPr txBox="1"/>
          <p:nvPr/>
        </p:nvSpPr>
        <p:spPr>
          <a:xfrm>
            <a:off x="1506648" y="3836000"/>
            <a:ext cx="1898093" cy="253023"/>
          </a:xfrm>
          <a:prstGeom prst="rect">
            <a:avLst/>
          </a:prstGeom>
          <a:solidFill>
            <a:schemeClr val="bg1"/>
          </a:solidFill>
        </p:spPr>
        <p:txBody>
          <a:bodyPr wrap="none">
            <a:spAutoFit/>
          </a:bodyPr>
          <a:lstStyle/>
          <a:p>
            <a:pPr>
              <a:defRPr lang="ja-JP" altLang="en-US"/>
            </a:pPr>
            <a:r>
              <a:rPr lang="ja-JP" altLang="en-US" sz="1050" b="1"/>
              <a:t>（漁業法第120条第9項、10項）</a:t>
            </a:r>
            <a:endParaRPr lang="ja-JP" altLang="en-US" b="1"/>
          </a:p>
        </p:txBody>
      </p:sp>
      <p:sp>
        <p:nvSpPr>
          <p:cNvPr id="1209" name="テキスト 94"/>
          <p:cNvSpPr txBox="1"/>
          <p:nvPr/>
        </p:nvSpPr>
        <p:spPr>
          <a:xfrm>
            <a:off x="6416213" y="4293000"/>
            <a:ext cx="1200787" cy="253023"/>
          </a:xfrm>
          <a:prstGeom prst="rect">
            <a:avLst/>
          </a:prstGeom>
          <a:solidFill>
            <a:schemeClr val="bg1"/>
          </a:solidFill>
        </p:spPr>
        <p:txBody>
          <a:bodyPr wrap="none">
            <a:spAutoFit/>
          </a:bodyPr>
          <a:lstStyle/>
          <a:p>
            <a:pPr>
              <a:defRPr lang="ja-JP" altLang="en-US"/>
            </a:pPr>
            <a:r>
              <a:rPr lang="ja-JP" altLang="en-US" sz="1050" b="1"/>
              <a:t>（第120条第11項）</a:t>
            </a:r>
            <a:endParaRPr lang="ja-JP" altLang="en-US" b="1"/>
          </a:p>
        </p:txBody>
      </p:sp>
      <p:sp>
        <p:nvSpPr>
          <p:cNvPr id="1210" name="テキスト 95"/>
          <p:cNvSpPr txBox="1"/>
          <p:nvPr/>
        </p:nvSpPr>
        <p:spPr>
          <a:xfrm>
            <a:off x="2624388" y="6075432"/>
            <a:ext cx="1372200" cy="253023"/>
          </a:xfrm>
          <a:prstGeom prst="rect">
            <a:avLst/>
          </a:prstGeom>
          <a:solidFill>
            <a:schemeClr val="bg1"/>
          </a:solidFill>
        </p:spPr>
        <p:txBody>
          <a:bodyPr wrap="square">
            <a:spAutoFit/>
          </a:bodyPr>
          <a:lstStyle/>
          <a:p>
            <a:pPr algn="ctr">
              <a:defRPr lang="ja-JP" altLang="en-US"/>
            </a:pPr>
            <a:r>
              <a:rPr lang="ja-JP" altLang="en-US" sz="1050" b="1"/>
              <a:t>（第120条第８項）</a:t>
            </a:r>
            <a:endParaRPr lang="ja-JP" altLang="en-US" b="1"/>
          </a:p>
        </p:txBody>
      </p:sp>
      <p:sp>
        <p:nvSpPr>
          <p:cNvPr id="1211" name="テキスト 96"/>
          <p:cNvSpPr txBox="1"/>
          <p:nvPr/>
        </p:nvSpPr>
        <p:spPr>
          <a:xfrm>
            <a:off x="7008929" y="5551977"/>
            <a:ext cx="808497" cy="253023"/>
          </a:xfrm>
          <a:prstGeom prst="rect">
            <a:avLst/>
          </a:prstGeom>
          <a:solidFill>
            <a:schemeClr val="bg1"/>
          </a:solidFill>
        </p:spPr>
        <p:txBody>
          <a:bodyPr wrap="square">
            <a:spAutoFit/>
          </a:bodyPr>
          <a:lstStyle/>
          <a:p>
            <a:pPr algn="ctr">
              <a:defRPr lang="ja-JP" altLang="en-US"/>
            </a:pPr>
            <a:r>
              <a:rPr lang="ja-JP" altLang="en-US" sz="1050" b="1"/>
              <a:t>（第191条）</a:t>
            </a:r>
            <a:endParaRPr lang="ja-JP" alt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7" name="テキスト 102"/>
          <p:cNvSpPr txBox="1"/>
          <p:nvPr/>
        </p:nvSpPr>
        <p:spPr>
          <a:xfrm>
            <a:off x="1641000" y="2709000"/>
            <a:ext cx="6732750" cy="922437"/>
          </a:xfrm>
          <a:prstGeom prst="rect">
            <a:avLst/>
          </a:prstGeom>
        </p:spPr>
        <p:txBody>
          <a:bodyPr wrap="none">
            <a:spAutoFit/>
          </a:bodyPr>
          <a:lstStyle/>
          <a:p>
            <a:pPr>
              <a:defRPr lang="ja-JP" altLang="en-US"/>
            </a:pPr>
            <a:r>
              <a:rPr lang="ja-JP" altLang="en-US" sz="5400">
                <a:ln w="6350" cap="flat" cmpd="sng">
                  <a:solidFill>
                    <a:schemeClr val="accent1">
                      <a:lumMod val="50000"/>
                    </a:schemeClr>
                  </a:solidFill>
                  <a:prstDash val="solid"/>
                  <a:bevel/>
                </a:ln>
                <a:gradFill>
                  <a:gsLst>
                    <a:gs pos="0">
                      <a:schemeClr val="tx2">
                        <a:lumMod val="75000"/>
                      </a:schemeClr>
                    </a:gs>
                    <a:gs pos="50000">
                      <a:schemeClr val="tx2">
                        <a:lumMod val="50000"/>
                      </a:schemeClr>
                    </a:gs>
                    <a:gs pos="58000">
                      <a:schemeClr val="tx2">
                        <a:lumMod val="60000"/>
                        <a:lumOff val="40000"/>
                      </a:schemeClr>
                    </a:gs>
                  </a:gsLst>
                  <a:lin ang="16200000" scaled="0"/>
                  <a:tileRect/>
                </a:gradFill>
                <a:effectLst>
                  <a:outerShdw blurRad="60007" dist="241300" dir="13800000" sy="30000" kx="-1800000" algn="bl" rotWithShape="0">
                    <a:srgbClr val="000000">
                      <a:alpha val="32000"/>
                    </a:srgbClr>
                  </a:outerShdw>
                </a:effectLst>
              </a:rPr>
              <a:t>ありがとうございました</a:t>
            </a:r>
            <a:endParaRPr lang="ja-JP" altLang="en-US">
              <a:ln w="6350" cap="flat" cmpd="sng">
                <a:solidFill>
                  <a:schemeClr val="accent1">
                    <a:lumMod val="50000"/>
                  </a:schemeClr>
                </a:solidFill>
                <a:prstDash val="solid"/>
                <a:bevel/>
              </a:ln>
              <a:gradFill>
                <a:gsLst>
                  <a:gs pos="0">
                    <a:schemeClr val="tx2">
                      <a:lumMod val="75000"/>
                    </a:schemeClr>
                  </a:gs>
                  <a:gs pos="50000">
                    <a:schemeClr val="tx2">
                      <a:lumMod val="50000"/>
                    </a:schemeClr>
                  </a:gs>
                  <a:gs pos="58000">
                    <a:schemeClr val="tx2">
                      <a:lumMod val="60000"/>
                      <a:lumOff val="40000"/>
                    </a:schemeClr>
                  </a:gs>
                </a:gsLst>
                <a:lin ang="16200000" scaled="0"/>
                <a:tileRect/>
              </a:gradFill>
              <a:effectLst>
                <a:outerShdw blurRad="60007" dist="241300" dir="13800000" sy="30000" kx="-1800000" algn="bl" rotWithShape="0">
                  <a:srgbClr val="000000">
                    <a:alpha val="32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テキスト 485"/>
          <p:cNvSpPr txBox="1"/>
          <p:nvPr/>
        </p:nvSpPr>
        <p:spPr>
          <a:xfrm>
            <a:off x="405977" y="247251"/>
            <a:ext cx="8112936" cy="5908417"/>
          </a:xfrm>
          <a:prstGeom prst="rect">
            <a:avLst/>
          </a:prstGeom>
        </p:spPr>
        <p:txBody>
          <a:bodyPr wrap="none">
            <a:spAutoFit/>
          </a:bodyPr>
          <a:lstStyle/>
          <a:p>
            <a:pPr>
              <a:defRPr lang="ja-JP" altLang="en-US"/>
            </a:pPr>
            <a:r>
              <a:rPr lang="ja-JP" altLang="en-US" sz="3200" b="1" u="sng"/>
              <a:t>○　内水面漁業とは</a:t>
            </a:r>
          </a:p>
          <a:p>
            <a:pPr>
              <a:defRPr lang="ja-JP" altLang="en-US"/>
            </a:pPr>
            <a:r>
              <a:rPr lang="ja-JP" altLang="en-US" sz="3200"/>
              <a:t>　</a:t>
            </a:r>
            <a:r>
              <a:rPr lang="ja-JP" altLang="en-US" sz="2800"/>
              <a:t>　・　河川や湖沼で行われる漁業</a:t>
            </a:r>
            <a:endParaRPr lang="ja-JP" altLang="en-US" sz="3200"/>
          </a:p>
          <a:p>
            <a:pPr>
              <a:defRPr lang="ja-JP" altLang="en-US"/>
            </a:pPr>
            <a:r>
              <a:rPr lang="ja-JP" altLang="en-US" sz="1800"/>
              <a:t>　　　　　（※琵琶湖や浜名湖、霞ヶ浦などは、漁業の実態から海面として扱われる）</a:t>
            </a:r>
            <a:endParaRPr lang="ja-JP" altLang="en-US" sz="2800"/>
          </a:p>
          <a:p>
            <a:pPr>
              <a:defRPr lang="ja-JP" altLang="en-US"/>
            </a:pPr>
            <a:endParaRPr lang="ja-JP" altLang="en-US" sz="3200"/>
          </a:p>
          <a:p>
            <a:pPr>
              <a:defRPr lang="ja-JP" altLang="en-US"/>
            </a:pPr>
            <a:r>
              <a:rPr lang="ja-JP" altLang="en-US" sz="3200" b="1" u="sng"/>
              <a:t>○　なぜ海面と区別しているのか</a:t>
            </a:r>
          </a:p>
          <a:p>
            <a:pPr>
              <a:defRPr lang="ja-JP" altLang="en-US"/>
            </a:pPr>
            <a:r>
              <a:rPr lang="ja-JP" altLang="en-US" sz="2800"/>
              <a:t>　　・　専業として営むものの割合が低い</a:t>
            </a:r>
          </a:p>
          <a:p>
            <a:pPr>
              <a:defRPr lang="ja-JP" altLang="en-US"/>
            </a:pPr>
            <a:r>
              <a:rPr lang="ja-JP" altLang="en-US" sz="2800"/>
              <a:t>　　・　資源が枯渇する恐れが大きい</a:t>
            </a:r>
            <a:endParaRPr lang="ja-JP" altLang="en-US" sz="1800"/>
          </a:p>
          <a:p>
            <a:pPr>
              <a:defRPr lang="ja-JP" altLang="en-US"/>
            </a:pPr>
            <a:r>
              <a:rPr lang="ja-JP" altLang="en-US" sz="2800"/>
              <a:t>　　・　レクリエーションとしての釣りが普及している</a:t>
            </a:r>
            <a:r>
              <a:rPr lang="ja-JP" altLang="en-US" sz="1800"/>
              <a:t>　　　</a:t>
            </a:r>
            <a:endParaRPr lang="ja-JP" altLang="en-US" sz="2800"/>
          </a:p>
          <a:p>
            <a:pPr>
              <a:defRPr lang="ja-JP" altLang="en-US"/>
            </a:pPr>
            <a:endParaRPr lang="ja-JP" altLang="en-US" sz="3200"/>
          </a:p>
          <a:p>
            <a:pPr>
              <a:defRPr lang="ja-JP" altLang="en-US"/>
            </a:pPr>
            <a:r>
              <a:rPr lang="ja-JP" altLang="en-US" sz="3200" b="1" u="sng"/>
              <a:t>○　内水面漁業に関する規制</a:t>
            </a:r>
          </a:p>
          <a:p>
            <a:pPr>
              <a:defRPr lang="ja-JP" altLang="en-US"/>
            </a:pPr>
            <a:r>
              <a:rPr lang="ja-JP" altLang="en-US" sz="2800"/>
              <a:t>　　・　都道府県漁業調整規則</a:t>
            </a:r>
          </a:p>
          <a:p>
            <a:pPr>
              <a:defRPr lang="ja-JP" altLang="en-US"/>
            </a:pPr>
            <a:r>
              <a:rPr lang="ja-JP" altLang="en-US" sz="2800"/>
              <a:t>　　・　第五種共同漁業権行使規則　（遊漁規則）</a:t>
            </a:r>
          </a:p>
          <a:p>
            <a:pPr>
              <a:defRPr lang="ja-JP" altLang="en-US"/>
            </a:pPr>
            <a:r>
              <a:rPr lang="ja-JP" altLang="en-US" sz="2800"/>
              <a:t>　　・　内水面漁場管理委員会指示</a:t>
            </a:r>
            <a:endParaRPr lang="ja-JP"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 name="楕円 493"/>
          <p:cNvSpPr/>
          <p:nvPr/>
        </p:nvSpPr>
        <p:spPr>
          <a:xfrm>
            <a:off x="633000" y="973213"/>
            <a:ext cx="8850529" cy="5337586"/>
          </a:xfrm>
          <a:prstGeom prst="ellipse">
            <a:avLst/>
          </a:prstGeom>
          <a:ln w="7620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endParaRPr lang="ja-JP" altLang="en-US"/>
          </a:p>
        </p:txBody>
      </p:sp>
      <p:sp>
        <p:nvSpPr>
          <p:cNvPr id="1118" name="テキスト 494"/>
          <p:cNvSpPr txBox="1"/>
          <p:nvPr/>
        </p:nvSpPr>
        <p:spPr>
          <a:xfrm>
            <a:off x="2774122" y="261000"/>
            <a:ext cx="4286568" cy="583883"/>
          </a:xfrm>
          <a:prstGeom prst="rect">
            <a:avLst/>
          </a:prstGeom>
        </p:spPr>
        <p:txBody>
          <a:bodyPr wrap="none">
            <a:spAutoFit/>
          </a:bodyPr>
          <a:lstStyle/>
          <a:p>
            <a:pPr>
              <a:defRPr lang="ja-JP" altLang="en-US"/>
            </a:pPr>
            <a:r>
              <a:rPr lang="ja-JP" altLang="en-US" sz="3200">
                <a:ln w="3175" cap="flat" cmpd="sng">
                  <a:solidFill>
                    <a:schemeClr val="accent6">
                      <a:lumMod val="50000"/>
                    </a:schemeClr>
                  </a:solidFill>
                  <a:prstDash val="solid"/>
                  <a:bevel/>
                </a:ln>
                <a:solidFill>
                  <a:schemeClr val="accent6">
                    <a:lumMod val="74000"/>
                  </a:schemeClr>
                </a:solidFill>
                <a:effectLst>
                  <a:innerShdw blurRad="63500" dist="50800" dir="13500000">
                    <a:schemeClr val="accent6">
                      <a:lumMod val="50000"/>
                    </a:schemeClr>
                  </a:innerShdw>
                </a:effectLst>
              </a:rPr>
              <a:t>都道府県漁業調整規則</a:t>
            </a:r>
          </a:p>
        </p:txBody>
      </p:sp>
      <p:sp>
        <p:nvSpPr>
          <p:cNvPr id="1119" name="テキスト 495"/>
          <p:cNvSpPr txBox="1"/>
          <p:nvPr/>
        </p:nvSpPr>
        <p:spPr>
          <a:xfrm>
            <a:off x="2001000" y="3141000"/>
            <a:ext cx="1989465" cy="706993"/>
          </a:xfrm>
          <a:prstGeom prst="rect">
            <a:avLst/>
          </a:prstGeom>
        </p:spPr>
        <p:txBody>
          <a:bodyPr wrap="none">
            <a:spAutoFit/>
          </a:bodyPr>
          <a:lstStyle/>
          <a:p>
            <a:pPr algn="ctr">
              <a:defRPr lang="ja-JP" altLang="en-US"/>
            </a:pPr>
            <a:r>
              <a:rPr lang="ja-JP" altLang="en-US" sz="2000" b="1">
                <a:solidFill>
                  <a:srgbClr val="0070C0"/>
                </a:solidFill>
              </a:rPr>
              <a:t>漁業権行使規則</a:t>
            </a:r>
          </a:p>
          <a:p>
            <a:pPr algn="ctr">
              <a:defRPr lang="ja-JP" altLang="en-US"/>
            </a:pPr>
            <a:r>
              <a:rPr lang="ja-JP" altLang="en-US" sz="2000" b="1">
                <a:solidFill>
                  <a:srgbClr val="0070C0"/>
                </a:solidFill>
              </a:rPr>
              <a:t>（遊漁規則）</a:t>
            </a:r>
            <a:endParaRPr lang="ja-JP" altLang="en-US" sz="3200" b="1">
              <a:solidFill>
                <a:srgbClr val="0070C0"/>
              </a:solidFill>
            </a:endParaRPr>
          </a:p>
        </p:txBody>
      </p:sp>
      <p:sp>
        <p:nvSpPr>
          <p:cNvPr id="1120" name="テキスト 496"/>
          <p:cNvSpPr txBox="1"/>
          <p:nvPr/>
        </p:nvSpPr>
        <p:spPr>
          <a:xfrm>
            <a:off x="6206817" y="3069000"/>
            <a:ext cx="1989465" cy="706993"/>
          </a:xfrm>
          <a:prstGeom prst="rect">
            <a:avLst/>
          </a:prstGeom>
        </p:spPr>
        <p:txBody>
          <a:bodyPr wrap="none">
            <a:spAutoFit/>
          </a:bodyPr>
          <a:lstStyle/>
          <a:p>
            <a:pPr algn="ctr">
              <a:defRPr lang="ja-JP" altLang="en-US"/>
            </a:pPr>
            <a:r>
              <a:rPr lang="ja-JP" altLang="en-US" sz="2000" b="1">
                <a:solidFill>
                  <a:srgbClr val="2AC000"/>
                </a:solidFill>
              </a:rPr>
              <a:t>内水面漁場管理</a:t>
            </a:r>
          </a:p>
          <a:p>
            <a:pPr algn="ctr">
              <a:defRPr lang="ja-JP" altLang="en-US"/>
            </a:pPr>
            <a:r>
              <a:rPr lang="ja-JP" altLang="en-US" sz="2000" b="1">
                <a:solidFill>
                  <a:srgbClr val="2AC000"/>
                </a:solidFill>
              </a:rPr>
              <a:t>委員会指示</a:t>
            </a:r>
            <a:endParaRPr lang="ja-JP" altLang="en-US" sz="3200" b="1">
              <a:solidFill>
                <a:srgbClr val="2AC000"/>
              </a:solidFill>
            </a:endParaRPr>
          </a:p>
        </p:txBody>
      </p:sp>
      <p:sp>
        <p:nvSpPr>
          <p:cNvPr id="1121" name="楕円 497"/>
          <p:cNvSpPr/>
          <p:nvPr/>
        </p:nvSpPr>
        <p:spPr>
          <a:xfrm>
            <a:off x="1387243" y="2155993"/>
            <a:ext cx="4320000" cy="2952000"/>
          </a:xfrm>
          <a:prstGeom prst="ellipse">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22" name="楕円 498"/>
          <p:cNvSpPr/>
          <p:nvPr/>
        </p:nvSpPr>
        <p:spPr>
          <a:xfrm>
            <a:off x="4377000" y="2124645"/>
            <a:ext cx="4320000" cy="2952000"/>
          </a:xfrm>
          <a:prstGeom prst="ellipse">
            <a:avLst/>
          </a:prstGeom>
          <a:noFill/>
          <a:ln w="25400" cap="flat" cmpd="sng" algn="ctr">
            <a:solidFill>
              <a:srgbClr val="2A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 name="図形 508"/>
          <p:cNvSpPr/>
          <p:nvPr/>
        </p:nvSpPr>
        <p:spPr>
          <a:xfrm>
            <a:off x="57000" y="1766096"/>
            <a:ext cx="9701153" cy="2590316"/>
          </a:xfrm>
          <a:prstGeom prst="roundRect">
            <a:avLst>
              <a:gd name="adj" fmla="val 10462"/>
            </a:avLst>
          </a:prstGeom>
        </p:spPr>
        <p:style>
          <a:lnRef idx="1">
            <a:schemeClr val="accent3"/>
          </a:lnRef>
          <a:fillRef idx="2">
            <a:schemeClr val="accent3"/>
          </a:fillRef>
          <a:effectRef idx="1">
            <a:schemeClr val="accent3"/>
          </a:effectRef>
          <a:fontRef idx="minor">
            <a:schemeClr val="dk1"/>
          </a:fontRef>
        </p:style>
        <p:txBody>
          <a:bodyPr anchor="ctr"/>
          <a:lstStyle/>
          <a:p>
            <a:pPr algn="ctr">
              <a:defRPr lang="ja-JP" altLang="en-US"/>
            </a:pPr>
            <a:endParaRPr lang="ja-JP" altLang="en-US"/>
          </a:p>
        </p:txBody>
      </p:sp>
      <p:sp>
        <p:nvSpPr>
          <p:cNvPr id="1126" name="テキスト 505"/>
          <p:cNvSpPr txBox="1"/>
          <p:nvPr/>
        </p:nvSpPr>
        <p:spPr>
          <a:xfrm>
            <a:off x="129000" y="45000"/>
            <a:ext cx="5421494" cy="583883"/>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defRPr lang="ja-JP" altLang="en-US"/>
            </a:pPr>
            <a:r>
              <a:rPr lang="ja-JP" altLang="en-US" sz="3200"/>
              <a:t>①都道府県漁業調整規則とは</a:t>
            </a:r>
          </a:p>
        </p:txBody>
      </p:sp>
      <p:sp>
        <p:nvSpPr>
          <p:cNvPr id="1127" name="テキスト 506"/>
          <p:cNvSpPr txBox="1"/>
          <p:nvPr/>
        </p:nvSpPr>
        <p:spPr>
          <a:xfrm>
            <a:off x="273000" y="686230"/>
            <a:ext cx="8673987" cy="1014770"/>
          </a:xfrm>
          <a:prstGeom prst="rect">
            <a:avLst/>
          </a:prstGeom>
        </p:spPr>
        <p:txBody>
          <a:bodyPr wrap="none">
            <a:spAutoFit/>
          </a:bodyPr>
          <a:lstStyle/>
          <a:p>
            <a:pPr algn="l">
              <a:defRPr lang="ja-JP" altLang="en-US"/>
            </a:pPr>
            <a:r>
              <a:rPr lang="ja-JP" altLang="en-US" sz="2000"/>
              <a:t>○　各地域で操業実態や漁業調整の実態が異なることを踏まえ、各都道府県で</a:t>
            </a:r>
            <a:endParaRPr lang="ja-JP" altLang="en-US" sz="3600"/>
          </a:p>
          <a:p>
            <a:pPr algn="l">
              <a:defRPr lang="ja-JP" altLang="en-US"/>
            </a:pPr>
            <a:r>
              <a:rPr lang="ja-JP" altLang="en-US" sz="2000"/>
              <a:t>　　  水産資源の持続的な利用の確保や、水面の総合的な利用、漁業生産力の</a:t>
            </a:r>
          </a:p>
          <a:p>
            <a:pPr algn="l">
              <a:defRPr lang="ja-JP" altLang="en-US"/>
            </a:pPr>
            <a:r>
              <a:rPr lang="ja-JP" altLang="en-US" sz="2000"/>
              <a:t>　　  発展のために、各都道府県で定めることができるもの</a:t>
            </a:r>
            <a:endParaRPr lang="ja-JP" altLang="en-US" sz="1800"/>
          </a:p>
        </p:txBody>
      </p:sp>
      <p:sp>
        <p:nvSpPr>
          <p:cNvPr id="1128" name="テキスト 507"/>
          <p:cNvSpPr txBox="1"/>
          <p:nvPr/>
        </p:nvSpPr>
        <p:spPr>
          <a:xfrm>
            <a:off x="107865" y="1811347"/>
            <a:ext cx="9647009" cy="2553653"/>
          </a:xfrm>
          <a:prstGeom prst="rect">
            <a:avLst/>
          </a:prstGeom>
        </p:spPr>
        <p:txBody>
          <a:bodyPr wrap="none">
            <a:spAutoFit/>
          </a:bodyPr>
          <a:lstStyle/>
          <a:p>
            <a:pPr algn="l">
              <a:defRPr lang="ja-JP" altLang="en-US"/>
            </a:pPr>
            <a:r>
              <a:rPr lang="ja-JP" altLang="en-US" sz="2000"/>
              <a:t>【根拠法】</a:t>
            </a:r>
          </a:p>
          <a:p>
            <a:pPr algn="l">
              <a:defRPr lang="ja-JP" altLang="en-US"/>
            </a:pPr>
            <a:r>
              <a:rPr lang="ja-JP" altLang="en-US" sz="2000" b="1" u="sng"/>
              <a:t>◆　漁業法第119条第2項</a:t>
            </a:r>
          </a:p>
          <a:p>
            <a:pPr algn="l">
              <a:defRPr lang="ja-JP" altLang="en-US"/>
            </a:pPr>
            <a:r>
              <a:rPr lang="ja-JP" altLang="en-US" sz="2000"/>
              <a:t>　・・・農林水産大臣又は都道府県知事は、</a:t>
            </a:r>
            <a:r>
              <a:rPr lang="ja-JP" altLang="en-US" sz="2000" u="none">
                <a:solidFill>
                  <a:srgbClr val="FF0000"/>
                </a:solidFill>
              </a:rPr>
              <a:t>漁業調整のため</a:t>
            </a:r>
            <a:r>
              <a:rPr lang="ja-JP" altLang="en-US" sz="2000"/>
              <a:t>、次に掲げる事項に関して</a:t>
            </a:r>
          </a:p>
          <a:p>
            <a:pPr algn="l">
              <a:defRPr lang="ja-JP" altLang="en-US"/>
            </a:pPr>
            <a:r>
              <a:rPr lang="ja-JP" altLang="en-US" sz="2000"/>
              <a:t>　　　 必要な農林水産省令又は規則を定めることができる</a:t>
            </a:r>
          </a:p>
          <a:p>
            <a:pPr algn="l">
              <a:defRPr lang="ja-JP" altLang="en-US"/>
            </a:pPr>
            <a:r>
              <a:rPr lang="ja-JP" altLang="en-US" sz="2000" b="1" u="sng"/>
              <a:t>◆　水産資源保護法第4条第1項</a:t>
            </a:r>
          </a:p>
          <a:p>
            <a:pPr algn="l">
              <a:defRPr lang="ja-JP" altLang="en-US"/>
            </a:pPr>
            <a:r>
              <a:rPr lang="ja-JP" altLang="en-US" sz="2000"/>
              <a:t>　・・・農林水産大臣又は都道府県知事は、</a:t>
            </a:r>
            <a:r>
              <a:rPr lang="ja-JP" altLang="en-US" sz="2000">
                <a:solidFill>
                  <a:srgbClr val="FF0000"/>
                </a:solidFill>
              </a:rPr>
              <a:t>水産資源の保護培養のため</a:t>
            </a:r>
            <a:r>
              <a:rPr lang="ja-JP" altLang="en-US" sz="2000"/>
              <a:t>に必要があると</a:t>
            </a:r>
            <a:endParaRPr lang="ja-JP" altLang="en-US"/>
          </a:p>
          <a:p>
            <a:pPr algn="l">
              <a:defRPr lang="ja-JP" altLang="en-US"/>
            </a:pPr>
            <a:r>
              <a:rPr lang="ja-JP" altLang="en-US" sz="2000"/>
              <a:t>　　　 認めるときは、次に掲げる事項に関して必要な農林水産省令又は規則を定めること</a:t>
            </a:r>
          </a:p>
          <a:p>
            <a:pPr algn="l">
              <a:defRPr lang="ja-JP" altLang="en-US"/>
            </a:pPr>
            <a:r>
              <a:rPr lang="ja-JP" altLang="en-US" sz="2000"/>
              <a:t>　　　ができる  		</a:t>
            </a:r>
          </a:p>
        </p:txBody>
      </p:sp>
      <p:sp>
        <p:nvSpPr>
          <p:cNvPr id="1129" name="テキスト 510"/>
          <p:cNvSpPr txBox="1"/>
          <p:nvPr/>
        </p:nvSpPr>
        <p:spPr>
          <a:xfrm>
            <a:off x="107865" y="4509000"/>
            <a:ext cx="4791514" cy="460772"/>
          </a:xfrm>
          <a:prstGeom prst="rect">
            <a:avLst/>
          </a:prstGeom>
        </p:spPr>
        <p:txBody>
          <a:bodyPr wrap="none">
            <a:spAutoFit/>
          </a:bodyPr>
          <a:lstStyle/>
          <a:p>
            <a:pPr algn="l">
              <a:defRPr lang="ja-JP" altLang="en-US"/>
            </a:pPr>
            <a:r>
              <a:rPr lang="ja-JP" altLang="en-US" sz="24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rPr>
              <a:t>高知県漁業調整規則をご覧ください</a:t>
            </a:r>
            <a:endParaRPr lang="ja-JP" altLang="en-US" sz="20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endParaRPr>
          </a:p>
        </p:txBody>
      </p:sp>
      <p:sp>
        <p:nvSpPr>
          <p:cNvPr id="1130" name="テキスト 512"/>
          <p:cNvSpPr txBox="1"/>
          <p:nvPr/>
        </p:nvSpPr>
        <p:spPr>
          <a:xfrm>
            <a:off x="921000" y="5041772"/>
            <a:ext cx="5309283" cy="1753433"/>
          </a:xfrm>
          <a:prstGeom prst="rect">
            <a:avLst/>
          </a:prstGeom>
        </p:spPr>
        <p:txBody>
          <a:bodyPr wrap="none">
            <a:spAutoFit/>
          </a:bodyPr>
          <a:lstStyle/>
          <a:p>
            <a:pPr algn="l">
              <a:defRPr lang="ja-JP" altLang="en-US"/>
            </a:pPr>
            <a:r>
              <a:rPr lang="ja-JP" altLang="en-US" sz="1800"/>
              <a:t>・第１条（目的）</a:t>
            </a:r>
          </a:p>
          <a:p>
            <a:pPr algn="l">
              <a:defRPr lang="ja-JP" altLang="en-US"/>
            </a:pPr>
            <a:r>
              <a:rPr lang="ja-JP" altLang="en-US" sz="1800"/>
              <a:t>・第33条（内水面における水産動植物の採捕の許可）</a:t>
            </a:r>
          </a:p>
          <a:p>
            <a:pPr algn="l">
              <a:defRPr lang="ja-JP" altLang="en-US"/>
            </a:pPr>
            <a:r>
              <a:rPr lang="ja-JP" altLang="en-US" sz="1800"/>
              <a:t>・第34条（禁止期間等）</a:t>
            </a:r>
          </a:p>
          <a:p>
            <a:pPr algn="l">
              <a:defRPr lang="ja-JP" altLang="en-US"/>
            </a:pPr>
            <a:r>
              <a:rPr lang="ja-JP" altLang="en-US" sz="1800"/>
              <a:t>・第35条～第40条（漁具漁法の制限及び禁止）</a:t>
            </a:r>
          </a:p>
          <a:p>
            <a:pPr algn="l">
              <a:defRPr lang="ja-JP" altLang="en-US"/>
            </a:pPr>
            <a:r>
              <a:rPr lang="ja-JP" altLang="en-US" sz="1800"/>
              <a:t>・第47条（試験研究等の適用除外）</a:t>
            </a:r>
          </a:p>
          <a:p>
            <a:pPr algn="l">
              <a:defRPr lang="ja-JP" altLang="en-US"/>
            </a:pPr>
            <a:r>
              <a:rPr lang="ja-JP" altLang="en-US" sz="1800"/>
              <a:t>・第６章　罰則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 name="図 518"/>
          <p:cNvPicPr>
            <a:picLocks noChangeAspect="1"/>
          </p:cNvPicPr>
          <p:nvPr/>
        </p:nvPicPr>
        <p:blipFill>
          <a:blip r:embed="rId3"/>
          <a:stretch>
            <a:fillRect/>
          </a:stretch>
        </p:blipFill>
        <p:spPr>
          <a:xfrm>
            <a:off x="129000" y="1125068"/>
            <a:ext cx="9614810" cy="4748573"/>
          </a:xfrm>
          <a:prstGeom prst="rect">
            <a:avLst/>
          </a:prstGeom>
        </p:spPr>
      </p:pic>
      <p:sp>
        <p:nvSpPr>
          <p:cNvPr id="1137" name="テキスト 519"/>
          <p:cNvSpPr txBox="1"/>
          <p:nvPr/>
        </p:nvSpPr>
        <p:spPr>
          <a:xfrm>
            <a:off x="129000" y="110231"/>
            <a:ext cx="7683331" cy="522327"/>
          </a:xfrm>
          <a:prstGeom prst="rect">
            <a:avLst/>
          </a:prstGeom>
        </p:spPr>
        <p:txBody>
          <a:bodyPr wrap="none">
            <a:spAutoFit/>
          </a:bodyPr>
          <a:lstStyle/>
          <a:p>
            <a:pPr algn="l">
              <a:defRPr lang="ja-JP" altLang="en-US"/>
            </a:pPr>
            <a:r>
              <a:rPr lang="ja-JP" altLang="en-US" sz="2800"/>
              <a:t>○　高知県漁業調整規則３４条（アユの採捕期間）</a:t>
            </a:r>
            <a:endParaRPr lang="ja-JP" altLang="en-US" sz="1800"/>
          </a:p>
        </p:txBody>
      </p:sp>
      <p:sp>
        <p:nvSpPr>
          <p:cNvPr id="1138" name="図形 976"/>
          <p:cNvSpPr/>
          <p:nvPr/>
        </p:nvSpPr>
        <p:spPr>
          <a:xfrm>
            <a:off x="57000" y="4365000"/>
            <a:ext cx="9745921" cy="932508"/>
          </a:xfrm>
          <a:prstGeom prst="roundRect">
            <a:avLst/>
          </a:prstGeom>
          <a:noFill/>
          <a:ln w="38100" cap="flat" cmpd="sng" algn="ctr">
            <a:solidFill>
              <a:srgbClr val="FF0000"/>
            </a:solidFill>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4" name="テキスト 525"/>
          <p:cNvSpPr txBox="1"/>
          <p:nvPr/>
        </p:nvSpPr>
        <p:spPr>
          <a:xfrm>
            <a:off x="129000" y="110231"/>
            <a:ext cx="7983092" cy="522327"/>
          </a:xfrm>
          <a:prstGeom prst="rect">
            <a:avLst/>
          </a:prstGeom>
        </p:spPr>
        <p:txBody>
          <a:bodyPr wrap="none">
            <a:spAutoFit/>
          </a:bodyPr>
          <a:lstStyle/>
          <a:p>
            <a:pPr algn="l">
              <a:defRPr lang="ja-JP" altLang="en-US"/>
            </a:pPr>
            <a:r>
              <a:rPr lang="ja-JP" altLang="en-US" sz="2800"/>
              <a:t>○　高知県漁業調整規則３４条（アマゴの採捕期間）</a:t>
            </a:r>
            <a:endParaRPr lang="ja-JP" altLang="en-US" sz="1800"/>
          </a:p>
        </p:txBody>
      </p:sp>
      <p:pic>
        <p:nvPicPr>
          <p:cNvPr id="1145" name="図 526"/>
          <p:cNvPicPr>
            <a:picLocks noChangeAspect="1"/>
          </p:cNvPicPr>
          <p:nvPr/>
        </p:nvPicPr>
        <p:blipFill>
          <a:blip r:embed="rId2"/>
          <a:stretch>
            <a:fillRect/>
          </a:stretch>
        </p:blipFill>
        <p:spPr>
          <a:xfrm>
            <a:off x="345000" y="1557000"/>
            <a:ext cx="9001125" cy="3228975"/>
          </a:xfrm>
          <a:prstGeom prst="rect">
            <a:avLst/>
          </a:prstGeom>
        </p:spPr>
      </p:pic>
      <p:sp>
        <p:nvSpPr>
          <p:cNvPr id="1146" name="図形 977"/>
          <p:cNvSpPr/>
          <p:nvPr/>
        </p:nvSpPr>
        <p:spPr>
          <a:xfrm>
            <a:off x="269025" y="4220886"/>
            <a:ext cx="9290320" cy="648766"/>
          </a:xfrm>
          <a:prstGeom prst="roundRect">
            <a:avLst/>
          </a:prstGeom>
          <a:noFill/>
          <a:ln w="38100" cap="flat" cmpd="sng" algn="ctr">
            <a:solidFill>
              <a:srgbClr val="FF0000"/>
            </a:solidFill>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図形 45"/>
          <p:cNvSpPr/>
          <p:nvPr/>
        </p:nvSpPr>
        <p:spPr>
          <a:xfrm>
            <a:off x="201000" y="4435701"/>
            <a:ext cx="9561000" cy="2161299"/>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a:defRPr lang="ja-JP" altLang="en-US"/>
            </a:pPr>
            <a:endParaRPr lang="ja-JP" altLang="en-US"/>
          </a:p>
        </p:txBody>
      </p:sp>
      <p:sp>
        <p:nvSpPr>
          <p:cNvPr id="1149" name="テキスト 978"/>
          <p:cNvSpPr txBox="1"/>
          <p:nvPr/>
        </p:nvSpPr>
        <p:spPr>
          <a:xfrm>
            <a:off x="50222" y="37117"/>
            <a:ext cx="4600756" cy="583883"/>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defRPr lang="ja-JP" altLang="en-US"/>
            </a:pPr>
            <a:r>
              <a:rPr lang="ja-JP" altLang="en-US" sz="3200"/>
              <a:t>②第五種共同漁業権とは</a:t>
            </a:r>
          </a:p>
        </p:txBody>
      </p:sp>
      <p:sp>
        <p:nvSpPr>
          <p:cNvPr id="1150" name="テキスト 40"/>
          <p:cNvSpPr txBox="1"/>
          <p:nvPr/>
        </p:nvSpPr>
        <p:spPr>
          <a:xfrm>
            <a:off x="0" y="621002"/>
            <a:ext cx="9647009" cy="4030980"/>
          </a:xfrm>
          <a:prstGeom prst="rect">
            <a:avLst/>
          </a:prstGeom>
        </p:spPr>
        <p:txBody>
          <a:bodyPr wrap="none">
            <a:spAutoFit/>
          </a:bodyPr>
          <a:lstStyle/>
          <a:p>
            <a:pPr>
              <a:defRPr lang="ja-JP" altLang="en-US"/>
            </a:pPr>
            <a:r>
              <a:rPr lang="ja-JP" altLang="en-US" sz="3200" b="1" u="sng"/>
              <a:t>○　漁業権とは</a:t>
            </a:r>
          </a:p>
          <a:p>
            <a:pPr>
              <a:defRPr lang="ja-JP" altLang="en-US"/>
            </a:pPr>
            <a:r>
              <a:rPr lang="ja-JP" altLang="en-US" sz="2800"/>
              <a:t>　　・　特定の水面において特定の漁業を営む絶対権</a:t>
            </a:r>
            <a:endParaRPr lang="ja-JP" altLang="en-US" sz="3200"/>
          </a:p>
          <a:p>
            <a:pPr>
              <a:defRPr lang="ja-JP" altLang="en-US"/>
            </a:pPr>
            <a:r>
              <a:rPr lang="ja-JP" altLang="en-US" sz="3200"/>
              <a:t>　　</a:t>
            </a:r>
            <a:r>
              <a:rPr lang="ja-JP" altLang="en-US" sz="2000"/>
              <a:t>　＜</a:t>
            </a:r>
            <a:r>
              <a:rPr lang="ja-JP" altLang="en-US" sz="2000" u="none">
                <a:solidFill>
                  <a:srgbClr val="FF0000"/>
                </a:solidFill>
              </a:rPr>
              <a:t>共同漁業権</a:t>
            </a:r>
            <a:r>
              <a:rPr lang="ja-JP" altLang="en-US" sz="2000"/>
              <a:t>、区画漁業権、定置漁業権＞</a:t>
            </a:r>
            <a:endParaRPr lang="ja-JP" altLang="en-US" sz="2400"/>
          </a:p>
          <a:p>
            <a:pPr>
              <a:defRPr lang="ja-JP" altLang="en-US"/>
            </a:pPr>
            <a:endParaRPr lang="ja-JP" altLang="en-US" sz="2000"/>
          </a:p>
          <a:p>
            <a:pPr>
              <a:defRPr lang="ja-JP" altLang="en-US"/>
            </a:pPr>
            <a:r>
              <a:rPr lang="ja-JP" altLang="en-US" sz="3200" b="1" u="sng"/>
              <a:t>○　共同漁業権とは</a:t>
            </a:r>
          </a:p>
          <a:p>
            <a:pPr>
              <a:defRPr lang="ja-JP" altLang="en-US"/>
            </a:pPr>
            <a:r>
              <a:rPr lang="ja-JP" altLang="en-US" sz="2800"/>
              <a:t>　　・　一定地区の漁民が一定の水面を利用して営む漁業権</a:t>
            </a:r>
            <a:endParaRPr lang="ja-JP" altLang="en-US" sz="3200"/>
          </a:p>
          <a:p>
            <a:pPr>
              <a:defRPr lang="ja-JP" altLang="en-US"/>
            </a:pPr>
            <a:r>
              <a:rPr lang="ja-JP" altLang="en-US" sz="2800"/>
              <a:t>　　・　漁協や漁連が漁業権者となり、その組合員が権利を行使</a:t>
            </a:r>
          </a:p>
          <a:p>
            <a:pPr>
              <a:defRPr lang="ja-JP" altLang="en-US"/>
            </a:pPr>
            <a:r>
              <a:rPr lang="ja-JP" altLang="en-US" sz="2800"/>
              <a:t>　　　  する　（組合管理型漁業権）</a:t>
            </a:r>
          </a:p>
          <a:p>
            <a:pPr>
              <a:defRPr lang="ja-JP" altLang="en-US"/>
            </a:pPr>
            <a:r>
              <a:rPr lang="ja-JP" altLang="en-US" sz="2800"/>
              <a:t>　　　　</a:t>
            </a:r>
          </a:p>
        </p:txBody>
      </p:sp>
      <p:sp>
        <p:nvSpPr>
          <p:cNvPr id="1151" name="テキスト 44"/>
          <p:cNvSpPr txBox="1"/>
          <p:nvPr/>
        </p:nvSpPr>
        <p:spPr>
          <a:xfrm>
            <a:off x="489000" y="4579566"/>
            <a:ext cx="9100386" cy="1938099"/>
          </a:xfrm>
          <a:prstGeom prst="rect">
            <a:avLst/>
          </a:prstGeom>
        </p:spPr>
        <p:txBody>
          <a:bodyPr wrap="none">
            <a:spAutoFit/>
          </a:bodyPr>
          <a:lstStyle/>
          <a:p>
            <a:pPr algn="l">
              <a:defRPr lang="ja-JP" altLang="en-US"/>
            </a:pPr>
            <a:r>
              <a:rPr lang="ja-JP" altLang="en-US" sz="2000"/>
              <a:t>第一種共同漁業権：藻類、貝類、イセエビ等の定着性水産動植物を対象とする漁業</a:t>
            </a:r>
          </a:p>
          <a:p>
            <a:pPr algn="l">
              <a:defRPr lang="ja-JP" altLang="en-US"/>
            </a:pPr>
            <a:r>
              <a:rPr lang="ja-JP" altLang="en-US" sz="2000"/>
              <a:t>第二種共同漁業権：小規模な定置網など、固定して敷設する漁具を設置する漁業</a:t>
            </a:r>
          </a:p>
          <a:p>
            <a:pPr algn="l">
              <a:defRPr lang="ja-JP" altLang="en-US"/>
            </a:pPr>
            <a:r>
              <a:rPr lang="ja-JP" altLang="en-US" sz="2000"/>
              <a:t>第三種共同漁業権：地びき網漁業、飼付漁業、つきいそ漁業</a:t>
            </a:r>
          </a:p>
          <a:p>
            <a:pPr algn="l">
              <a:defRPr lang="ja-JP" altLang="en-US"/>
            </a:pPr>
            <a:r>
              <a:rPr lang="ja-JP" altLang="en-US" sz="2000"/>
              <a:t>第四種共同漁業権：寄魚漁業、鳥付こぎ釣り漁業</a:t>
            </a:r>
          </a:p>
          <a:p>
            <a:pPr algn="l">
              <a:defRPr lang="ja-JP" altLang="en-US"/>
            </a:pPr>
            <a:r>
              <a:rPr lang="ja-JP" altLang="en-US" sz="2000">
                <a:solidFill>
                  <a:srgbClr val="FF0000"/>
                </a:solidFill>
              </a:rPr>
              <a:t>第五種共同漁業権：内水面で行われる第一種共同漁業権を除く特定の魚種に</a:t>
            </a:r>
          </a:p>
          <a:p>
            <a:pPr algn="l">
              <a:defRPr lang="ja-JP" altLang="en-US"/>
            </a:pPr>
            <a:r>
              <a:rPr lang="ja-JP" altLang="en-US" sz="2000">
                <a:solidFill>
                  <a:srgbClr val="FF0000"/>
                </a:solidFill>
              </a:rPr>
              <a:t>　　　　　　　　　　　　　対する漁業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テキスト 45"/>
          <p:cNvSpPr txBox="1"/>
          <p:nvPr/>
        </p:nvSpPr>
        <p:spPr>
          <a:xfrm>
            <a:off x="96079" y="41569"/>
            <a:ext cx="8044006" cy="1537990"/>
          </a:xfrm>
          <a:prstGeom prst="rect">
            <a:avLst/>
          </a:prstGeom>
        </p:spPr>
        <p:txBody>
          <a:bodyPr wrap="none">
            <a:spAutoFit/>
          </a:bodyPr>
          <a:lstStyle/>
          <a:p>
            <a:pPr>
              <a:defRPr lang="ja-JP" altLang="en-US"/>
            </a:pPr>
            <a:r>
              <a:rPr lang="ja-JP" altLang="en-US" sz="2800" b="1" u="sng"/>
              <a:t>○　第五種共同漁業権の特徴</a:t>
            </a:r>
            <a:endParaRPr lang="ja-JP" altLang="en-US" sz="3200" b="1" u="sng"/>
          </a:p>
          <a:p>
            <a:pPr>
              <a:defRPr lang="ja-JP" altLang="en-US"/>
            </a:pPr>
            <a:r>
              <a:rPr lang="ja-JP" altLang="en-US" sz="2400"/>
              <a:t>　　・　増殖義務が課される等、非常に公共的な性格を持つ</a:t>
            </a:r>
          </a:p>
          <a:p>
            <a:pPr>
              <a:defRPr lang="ja-JP" altLang="en-US"/>
            </a:pPr>
            <a:r>
              <a:rPr lang="ja-JP" altLang="en-US" sz="1800"/>
              <a:t>　　 　　（漁業権者が国や自治体に代わって内水面の管理・増殖をするとも言える）</a:t>
            </a:r>
            <a:endParaRPr lang="ja-JP" altLang="en-US" sz="2000"/>
          </a:p>
          <a:p>
            <a:pPr>
              <a:defRPr lang="ja-JP" altLang="en-US"/>
            </a:pPr>
            <a:r>
              <a:rPr lang="ja-JP" altLang="en-US" sz="2000"/>
              <a:t>      </a:t>
            </a:r>
            <a:r>
              <a:rPr lang="ja-JP" altLang="en-US" sz="2400"/>
              <a:t> ・　遊漁規則を定めることができる</a:t>
            </a:r>
          </a:p>
        </p:txBody>
      </p:sp>
      <p:sp>
        <p:nvSpPr>
          <p:cNvPr id="1164" name="テキスト 49"/>
          <p:cNvSpPr txBox="1"/>
          <p:nvPr/>
        </p:nvSpPr>
        <p:spPr>
          <a:xfrm>
            <a:off x="96079" y="1697569"/>
            <a:ext cx="8566585" cy="1938099"/>
          </a:xfrm>
          <a:prstGeom prst="rect">
            <a:avLst/>
          </a:prstGeom>
        </p:spPr>
        <p:txBody>
          <a:bodyPr wrap="none">
            <a:spAutoFit/>
          </a:bodyPr>
          <a:lstStyle/>
          <a:p>
            <a:pPr>
              <a:defRPr lang="ja-JP" altLang="en-US"/>
            </a:pPr>
            <a:r>
              <a:rPr lang="ja-JP" altLang="en-US" sz="2800" b="1" u="sng"/>
              <a:t>○　増殖義務</a:t>
            </a:r>
            <a:endParaRPr lang="ja-JP" altLang="en-US" sz="3200" b="1" u="sng"/>
          </a:p>
          <a:p>
            <a:pPr>
              <a:defRPr lang="ja-JP" altLang="en-US"/>
            </a:pPr>
            <a:r>
              <a:rPr lang="ja-JP" altLang="en-US" sz="2400"/>
              <a:t>　　・　漁業権者が漁業権対象種に対して行う</a:t>
            </a:r>
            <a:endParaRPr lang="ja-JP" altLang="en-US" sz="2800"/>
          </a:p>
          <a:p>
            <a:pPr>
              <a:defRPr lang="ja-JP" altLang="en-US"/>
            </a:pPr>
            <a:r>
              <a:rPr lang="ja-JP" altLang="en-US" sz="2000"/>
              <a:t>　　　　　（各魚種に対する増殖目標量は内水面漁場管理委員会で決定）</a:t>
            </a:r>
          </a:p>
          <a:p>
            <a:pPr>
              <a:defRPr lang="ja-JP" altLang="en-US"/>
            </a:pPr>
            <a:r>
              <a:rPr lang="ja-JP" altLang="en-US" sz="2400"/>
              <a:t>　　・　増殖行為が不十分である場合は、知事は漁業権を</a:t>
            </a:r>
            <a:r>
              <a:rPr lang="ja-JP" altLang="en-US" sz="2400" u="wavy">
                <a:solidFill>
                  <a:srgbClr val="FF0000"/>
                </a:solidFill>
              </a:rPr>
              <a:t>取り消さ</a:t>
            </a:r>
            <a:endParaRPr lang="ja-JP" altLang="en-US" sz="2800" u="wavy">
              <a:solidFill>
                <a:srgbClr val="FF0000"/>
              </a:solidFill>
            </a:endParaRPr>
          </a:p>
          <a:p>
            <a:pPr>
              <a:defRPr lang="ja-JP" altLang="en-US"/>
            </a:pPr>
            <a:r>
              <a:rPr lang="ja-JP" altLang="en-US" sz="2400" u="none">
                <a:solidFill>
                  <a:srgbClr val="FF0000"/>
                </a:solidFill>
              </a:rPr>
              <a:t>　　　　</a:t>
            </a:r>
            <a:r>
              <a:rPr lang="ja-JP" altLang="en-US" sz="2400" u="wavy">
                <a:solidFill>
                  <a:srgbClr val="FF0000"/>
                </a:solidFill>
              </a:rPr>
              <a:t>なければならない</a:t>
            </a:r>
          </a:p>
        </p:txBody>
      </p:sp>
      <p:sp>
        <p:nvSpPr>
          <p:cNvPr id="1165" name="テキスト 50"/>
          <p:cNvSpPr txBox="1"/>
          <p:nvPr/>
        </p:nvSpPr>
        <p:spPr>
          <a:xfrm>
            <a:off x="96079" y="3857569"/>
            <a:ext cx="9270304" cy="2307431"/>
          </a:xfrm>
          <a:prstGeom prst="rect">
            <a:avLst/>
          </a:prstGeom>
        </p:spPr>
        <p:txBody>
          <a:bodyPr wrap="none">
            <a:spAutoFit/>
          </a:bodyPr>
          <a:lstStyle/>
          <a:p>
            <a:pPr>
              <a:defRPr lang="ja-JP" altLang="en-US"/>
            </a:pPr>
            <a:r>
              <a:rPr lang="ja-JP" altLang="en-US" sz="2800" b="1" u="sng"/>
              <a:t>○　遊漁規則</a:t>
            </a:r>
            <a:endParaRPr lang="ja-JP" altLang="en-US" sz="3200" b="1" u="sng"/>
          </a:p>
          <a:p>
            <a:pPr>
              <a:defRPr lang="ja-JP" altLang="en-US"/>
            </a:pPr>
            <a:r>
              <a:rPr lang="ja-JP" altLang="en-US" sz="2400"/>
              <a:t>　　・　漁業権者以外の者が行う採捕を制限する規則</a:t>
            </a:r>
          </a:p>
          <a:p>
            <a:pPr>
              <a:defRPr lang="ja-JP" altLang="en-US"/>
            </a:pPr>
            <a:r>
              <a:rPr lang="ja-JP" altLang="en-US" sz="2400"/>
              <a:t>　　・　遊漁料金を規定し、徴収することができる</a:t>
            </a:r>
            <a:endParaRPr lang="ja-JP" altLang="en-US" sz="2800"/>
          </a:p>
          <a:p>
            <a:pPr>
              <a:defRPr lang="ja-JP" altLang="en-US"/>
            </a:pPr>
            <a:r>
              <a:rPr lang="ja-JP" altLang="en-US" sz="2000">
                <a:solidFill>
                  <a:srgbClr val="FF0000"/>
                </a:solidFill>
              </a:rPr>
              <a:t>　　　　　（※内水面を利用した遊漁料金の徴収は、遊漁規則に基づくものに限られる）</a:t>
            </a:r>
            <a:endParaRPr lang="ja-JP" altLang="en-US" sz="2800">
              <a:solidFill>
                <a:srgbClr val="FF0000"/>
              </a:solidFill>
            </a:endParaRPr>
          </a:p>
          <a:p>
            <a:pPr>
              <a:defRPr lang="ja-JP" altLang="en-US"/>
            </a:pPr>
            <a:r>
              <a:rPr lang="ja-JP" altLang="en-US" sz="2400"/>
              <a:t>　　・　漁業権行使規則と大きく差を設け、遊漁を不当に制限する</a:t>
            </a:r>
          </a:p>
          <a:p>
            <a:pPr>
              <a:defRPr lang="ja-JP" altLang="en-US"/>
            </a:pPr>
            <a:r>
              <a:rPr lang="ja-JP" altLang="en-US" sz="2400"/>
              <a:t>　　　　ことはできない</a:t>
            </a:r>
            <a:endParaRPr lang="ja-JP" altLang="en-US" sz="2800"/>
          </a:p>
        </p:txBody>
      </p:sp>
      <p:sp>
        <p:nvSpPr>
          <p:cNvPr id="1166" name="テキスト 51"/>
          <p:cNvSpPr txBox="1"/>
          <p:nvPr/>
        </p:nvSpPr>
        <p:spPr>
          <a:xfrm>
            <a:off x="529832" y="6237000"/>
            <a:ext cx="8023168" cy="460772"/>
          </a:xfrm>
          <a:prstGeom prst="rect">
            <a:avLst/>
          </a:prstGeom>
        </p:spPr>
        <p:txBody>
          <a:bodyPr wrap="none">
            <a:spAutoFit/>
          </a:bodyPr>
          <a:lstStyle/>
          <a:p>
            <a:pPr algn="l">
              <a:defRPr lang="ja-JP" altLang="en-US"/>
            </a:pPr>
            <a:r>
              <a:rPr lang="ja-JP" altLang="en-US" sz="24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rPr>
              <a:t>四万十川上流淡水漁協の行使規則・遊漁規則をご覧ください</a:t>
            </a:r>
            <a:endParaRPr lang="ja-JP" altLang="en-US" sz="2000">
              <a:ln w="6350" cap="flat" cmpd="sng">
                <a:solidFill>
                  <a:schemeClr val="accent4">
                    <a:alpha val="46000"/>
                    <a:lumMod val="20000"/>
                    <a:lumOff val="80000"/>
                  </a:schemeClr>
                </a:solidFill>
                <a:prstDash val="solid"/>
                <a:bevel/>
              </a:ln>
              <a:gradFill>
                <a:gsLst>
                  <a:gs pos="0">
                    <a:schemeClr val="accent4">
                      <a:shade val="30000"/>
                      <a:satMod val="115000"/>
                    </a:schemeClr>
                  </a:gs>
                  <a:gs pos="50000">
                    <a:schemeClr val="accent4">
                      <a:shade val="67500"/>
                      <a:satMod val="115000"/>
                    </a:schemeClr>
                  </a:gs>
                  <a:gs pos="100000">
                    <a:schemeClr val="accent4">
                      <a:satMod val="115000"/>
                    </a:schemeClr>
                  </a:gs>
                </a:gsLst>
                <a:lin ang="16200000" scaled="0"/>
                <a:tileRect/>
              </a:gradFill>
              <a:effectLst>
                <a:outerShdw blurRad="38100" dist="12700" dir="5400000" algn="t" rotWithShape="0">
                  <a:schemeClr val="accent3">
                    <a:alpha val="35000"/>
                    <a:lumMod val="50000"/>
                  </a:schemeClr>
                </a:outerShdw>
                <a:reflection blurRad="6350" stA="22000" endPos="50000" dist="25400" dir="5400000" sy="-100000" algn="b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4" name="テキスト 79"/>
          <p:cNvSpPr txBox="1"/>
          <p:nvPr/>
        </p:nvSpPr>
        <p:spPr>
          <a:xfrm>
            <a:off x="129003" y="1485000"/>
            <a:ext cx="9058708" cy="1137880"/>
          </a:xfrm>
          <a:prstGeom prst="rect">
            <a:avLst/>
          </a:prstGeom>
        </p:spPr>
        <p:txBody>
          <a:bodyPr wrap="none">
            <a:spAutoFit/>
          </a:bodyPr>
          <a:lstStyle/>
          <a:p>
            <a:pPr>
              <a:defRPr lang="ja-JP" altLang="en-US"/>
            </a:pPr>
            <a:r>
              <a:rPr lang="ja-JP" altLang="en-US" sz="2800" b="1" u="sng"/>
              <a:t>○　漁業権の侵害について</a:t>
            </a:r>
            <a:endParaRPr lang="ja-JP" altLang="en-US"/>
          </a:p>
          <a:p>
            <a:pPr>
              <a:defRPr lang="ja-JP" altLang="en-US"/>
            </a:pPr>
            <a:r>
              <a:rPr lang="ja-JP" altLang="en-US" sz="2000" b="0" u="none"/>
              <a:t>　　漁業権又は組合員行使権を侵害した者は、権利者の告訴により100万円以下の</a:t>
            </a:r>
            <a:endParaRPr lang="ja-JP" altLang="en-US" sz="2800" b="0" u="none"/>
          </a:p>
          <a:p>
            <a:pPr>
              <a:defRPr lang="ja-JP" altLang="en-US"/>
            </a:pPr>
            <a:r>
              <a:rPr lang="ja-JP" altLang="en-US" sz="2000" b="0" u="none"/>
              <a:t>　　罰金に処する　（漁業法第195条）</a:t>
            </a:r>
          </a:p>
        </p:txBody>
      </p:sp>
      <p:sp>
        <p:nvSpPr>
          <p:cNvPr id="1195" name="テキスト 80"/>
          <p:cNvSpPr txBox="1"/>
          <p:nvPr/>
        </p:nvSpPr>
        <p:spPr>
          <a:xfrm>
            <a:off x="129002" y="3501000"/>
            <a:ext cx="9962801" cy="1137880"/>
          </a:xfrm>
          <a:prstGeom prst="rect">
            <a:avLst/>
          </a:prstGeom>
        </p:spPr>
        <p:txBody>
          <a:bodyPr wrap="none">
            <a:spAutoFit/>
          </a:bodyPr>
          <a:lstStyle/>
          <a:p>
            <a:pPr>
              <a:defRPr lang="ja-JP" altLang="en-US"/>
            </a:pPr>
            <a:r>
              <a:rPr lang="ja-JP" altLang="en-US" sz="2800" b="1" u="sng"/>
              <a:t>○　漁業権侵害は親告罪</a:t>
            </a:r>
            <a:endParaRPr lang="ja-JP" altLang="en-US"/>
          </a:p>
          <a:p>
            <a:pPr>
              <a:defRPr lang="ja-JP" altLang="en-US"/>
            </a:pPr>
            <a:r>
              <a:rPr lang="ja-JP" altLang="en-US" sz="2000" b="0" u="none"/>
              <a:t>　　　親告罪とは被害者の告訴が必要な犯罪</a:t>
            </a:r>
          </a:p>
          <a:p>
            <a:pPr>
              <a:defRPr lang="ja-JP" altLang="en-US"/>
            </a:pPr>
            <a:r>
              <a:rPr lang="ja-JP" altLang="en-US" sz="2000" b="0" u="none"/>
              <a:t>　　　つまり、被疑者（密漁を行った者など）を起訴するためには、漁業権者の告訴が必要　　</a:t>
            </a:r>
          </a:p>
        </p:txBody>
      </p:sp>
    </p:spTree>
  </p:cSld>
  <p:clrMapOvr>
    <a:masterClrMapping/>
  </p:clrMapOvr>
</p:sld>
</file>

<file path=ppt/theme/theme1.xml><?xml version="1.0" encoding="utf-8"?>
<a:theme xmlns:a="http://schemas.openxmlformats.org/drawingml/2006/main" name="1_Focus">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cu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oc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A4 210 x 297 mm</PresentationFormat>
  <Paragraphs>161</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游ゴシック</vt:lpstr>
      <vt:lpstr>Arial</vt:lpstr>
      <vt:lpstr>Calibri</vt:lpstr>
      <vt:lpstr>1_Focus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444785</dc:creator>
  <cp:lastModifiedBy>maruishi aimi</cp:lastModifiedBy>
  <cp:revision>9</cp:revision>
  <cp:lastPrinted>2023-01-20T02:25:27Z</cp:lastPrinted>
  <dcterms:created xsi:type="dcterms:W3CDTF">2023-01-16T09:19:38Z</dcterms:created>
  <dcterms:modified xsi:type="dcterms:W3CDTF">2023-01-20T03:00:26Z</dcterms:modified>
</cp:coreProperties>
</file>